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12192000" cy="6858000"/>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ip5BdHwW9aIcSoX7GOUeDtSgZQz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FCE47F7-FBD6-4C46-9AFB-31E4A0925E5F}">
  <a:tblStyle styleId="{EFCE47F7-FBD6-4C46-9AFB-31E4A0925E5F}" styleName="Table_0">
    <a:wholeTbl>
      <a:tcTxStyle b="off" i="off">
        <a:font>
          <a:latin typeface="Calibri"/>
          <a:ea typeface="Calibri"/>
          <a:cs typeface="Calibri"/>
        </a:font>
        <a:schemeClr val="dk1"/>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12700" cap="flat" cmpd="sng">
              <a:solidFill>
                <a:schemeClr val="accent5"/>
              </a:solidFill>
              <a:prstDash val="solid"/>
              <a:round/>
              <a:headEnd type="none" w="sm" len="sm"/>
              <a:tailEnd type="none" w="sm" len="sm"/>
            </a:ln>
          </a:top>
          <a:bottom>
            <a:ln w="12700" cap="flat" cmpd="sng">
              <a:solidFill>
                <a:schemeClr val="accent5"/>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b="off" i="off"/>
      <a:tcStyle>
        <a:tcBdr/>
        <a:fill>
          <a:solidFill>
            <a:schemeClr val="accent5">
              <a:alpha val="20000"/>
            </a:schemeClr>
          </a:solidFill>
        </a:fill>
      </a:tcStyle>
    </a:band1H>
    <a:band2H>
      <a:tcTxStyle b="off" i="off"/>
      <a:tcStyle>
        <a:tcBdr/>
      </a:tcStyle>
    </a:band2H>
    <a:band1V>
      <a:tcTxStyle b="off" i="off"/>
      <a:tcStyle>
        <a:tcBdr/>
        <a:fill>
          <a:solidFill>
            <a:schemeClr val="accent5">
              <a:alpha val="20000"/>
            </a:schemeClr>
          </a:solidFill>
        </a:fill>
      </a:tcStyle>
    </a:band1V>
    <a:band2V>
      <a:tcTxStyle b="off" i="off"/>
      <a:tcStyle>
        <a:tcBdr/>
      </a:tcStyle>
    </a:band2V>
    <a:lastCol>
      <a:tcTxStyle b="on" i="off"/>
      <a:tcStyle>
        <a:tcBdr/>
      </a:tcStyle>
    </a:lastCol>
    <a:firstCol>
      <a:tcTxStyle b="on" i="off"/>
      <a:tcStyle>
        <a:tcBdr/>
      </a:tcStyle>
    </a:firstCol>
    <a:lastRow>
      <a:tcTxStyle b="on" i="off"/>
      <a:tcStyle>
        <a:tcBdr>
          <a:top>
            <a:ln w="12700" cap="flat" cmpd="sng">
              <a:solidFill>
                <a:schemeClr val="accent5"/>
              </a:solidFill>
              <a:prstDash val="solid"/>
              <a:round/>
              <a:headEnd type="none" w="sm" len="sm"/>
              <a:tailEnd type="none" w="sm" len="sm"/>
            </a:ln>
          </a:top>
        </a:tcBdr>
        <a:fill>
          <a:solidFill>
            <a:srgbClr val="FFFFFF">
              <a:alpha val="0"/>
            </a:srgbClr>
          </a:solidFill>
        </a:fill>
      </a:tcStyle>
    </a:lastRow>
    <a:seCell>
      <a:tcTxStyle b="off" i="off"/>
      <a:tcStyle>
        <a:tcBdr/>
      </a:tcStyle>
    </a:seCell>
    <a:swCell>
      <a:tcTxStyle b="off" i="off"/>
      <a:tcStyle>
        <a:tcBdr/>
      </a:tcStyle>
    </a:swCell>
    <a:firstRow>
      <a:tcTxStyle b="on" i="off"/>
      <a:tcStyle>
        <a:tcBdr>
          <a:bottom>
            <a:ln w="12700" cap="flat" cmpd="sng">
              <a:solidFill>
                <a:schemeClr val="accent5"/>
              </a:solidFill>
              <a:prstDash val="solid"/>
              <a:round/>
              <a:headEnd type="none" w="sm" len="sm"/>
              <a:tailEnd type="none" w="sm" len="sm"/>
            </a:ln>
          </a:bottom>
        </a:tcBdr>
        <a:fill>
          <a:solidFill>
            <a:srgbClr val="FFFFFF">
              <a:alpha val="0"/>
            </a:srgbClr>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40" d="100"/>
          <a:sy n="140" d="100"/>
        </p:scale>
        <p:origin x="-1230" y="-12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68625" y="697225"/>
            <a:ext cx="4673825"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11"/>
        <p:cNvGrpSpPr/>
        <p:nvPr/>
      </p:nvGrpSpPr>
      <p:grpSpPr>
        <a:xfrm>
          <a:off x="0" y="0"/>
          <a:ext cx="0" cy="0"/>
          <a:chOff x="0" y="0"/>
          <a:chExt cx="0" cy="0"/>
        </a:xfrm>
      </p:grpSpPr>
      <p:sp>
        <p:nvSpPr>
          <p:cNvPr id="12" name="Google Shape;12;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 name="Google Shape;14;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GT"/>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GT"/>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GT"/>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GT"/>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GT"/>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Google Shape;28;p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GT"/>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Google Shape;34;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7"/>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7"/>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GT"/>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GT"/>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GT"/>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GT"/>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1"/>
          <p:cNvSpPr>
            <a:spLocks noGrp="1"/>
          </p:cNvSpPr>
          <p:nvPr>
            <p:ph type="pic" idx="2"/>
          </p:nvPr>
        </p:nvSpPr>
        <p:spPr>
          <a:xfrm>
            <a:off x="5183188" y="987425"/>
            <a:ext cx="6172200" cy="4873625"/>
          </a:xfrm>
          <a:prstGeom prst="rect">
            <a:avLst/>
          </a:prstGeom>
          <a:noFill/>
          <a:ln>
            <a:noFill/>
          </a:ln>
        </p:spPr>
      </p:sp>
      <p:sp>
        <p:nvSpPr>
          <p:cNvPr id="64" name="Google Shape;64;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GT"/>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GT"/>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Google Shape;84;p1"/>
          <p:cNvPicPr preferRelativeResize="0"/>
          <p:nvPr/>
        </p:nvPicPr>
        <p:blipFill rotWithShape="1">
          <a:blip r:embed="rId3">
            <a:alphaModFix/>
          </a:blip>
          <a:srcRect/>
          <a:stretch/>
        </p:blipFill>
        <p:spPr>
          <a:xfrm>
            <a:off x="0" y="0"/>
            <a:ext cx="12192000" cy="6858000"/>
          </a:xfrm>
          <a:prstGeom prst="rect">
            <a:avLst/>
          </a:prstGeom>
          <a:noFill/>
          <a:ln>
            <a:noFill/>
          </a:ln>
        </p:spPr>
      </p:pic>
      <p:pic>
        <p:nvPicPr>
          <p:cNvPr id="85" name="Google Shape;85;p1"/>
          <p:cNvPicPr preferRelativeResize="0"/>
          <p:nvPr/>
        </p:nvPicPr>
        <p:blipFill rotWithShape="1">
          <a:blip r:embed="rId4">
            <a:alphaModFix/>
          </a:blip>
          <a:srcRect/>
          <a:stretch/>
        </p:blipFill>
        <p:spPr>
          <a:xfrm>
            <a:off x="3747450" y="152693"/>
            <a:ext cx="5608900" cy="1005369"/>
          </a:xfrm>
          <a:prstGeom prst="rect">
            <a:avLst/>
          </a:prstGeom>
          <a:noFill/>
          <a:ln>
            <a:noFill/>
          </a:ln>
        </p:spPr>
      </p:pic>
      <p:sp>
        <p:nvSpPr>
          <p:cNvPr id="86" name="Google Shape;86;p1"/>
          <p:cNvSpPr txBox="1"/>
          <p:nvPr/>
        </p:nvSpPr>
        <p:spPr>
          <a:xfrm>
            <a:off x="4250151" y="412612"/>
            <a:ext cx="4354800" cy="46162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es-GT" sz="2400" b="0" i="1" u="none" strike="noStrike" cap="none">
                <a:solidFill>
                  <a:schemeClr val="lt1"/>
                </a:solidFill>
                <a:latin typeface="Calibri"/>
                <a:ea typeface="Calibri"/>
                <a:cs typeface="Calibri"/>
                <a:sym typeface="Calibri"/>
              </a:rPr>
              <a:t>Actualización al 30 de Junio 2023</a:t>
            </a:r>
            <a:endParaRPr sz="2400" b="0" i="1" u="none" strike="noStrike" cap="none">
              <a:solidFill>
                <a:schemeClr val="lt1"/>
              </a:solidFill>
              <a:latin typeface="Calibri"/>
              <a:ea typeface="Calibri"/>
              <a:cs typeface="Calibri"/>
              <a:sym typeface="Calibri"/>
            </a:endParaRPr>
          </a:p>
        </p:txBody>
      </p:sp>
      <p:sp>
        <p:nvSpPr>
          <p:cNvPr id="87" name="Google Shape;87;p1"/>
          <p:cNvSpPr txBox="1"/>
          <p:nvPr/>
        </p:nvSpPr>
        <p:spPr>
          <a:xfrm>
            <a:off x="770966" y="1425388"/>
            <a:ext cx="1980029" cy="46166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es-GT" sz="2400" b="1" i="0" u="none" strike="noStrike" cap="none">
                <a:solidFill>
                  <a:schemeClr val="lt1"/>
                </a:solidFill>
                <a:latin typeface="Arial"/>
                <a:ea typeface="Arial"/>
                <a:cs typeface="Arial"/>
                <a:sym typeface="Arial"/>
              </a:rPr>
              <a:t>Autoridades</a:t>
            </a:r>
            <a:endParaRPr sz="2400" b="1" i="0" u="none" strike="noStrike" cap="none">
              <a:solidFill>
                <a:schemeClr val="lt1"/>
              </a:solidFill>
              <a:latin typeface="Arial"/>
              <a:ea typeface="Arial"/>
              <a:cs typeface="Arial"/>
              <a:sym typeface="Arial"/>
            </a:endParaRPr>
          </a:p>
        </p:txBody>
      </p:sp>
      <p:sp>
        <p:nvSpPr>
          <p:cNvPr id="88" name="Google Shape;88;p1"/>
          <p:cNvSpPr txBox="1"/>
          <p:nvPr/>
        </p:nvSpPr>
        <p:spPr>
          <a:xfrm>
            <a:off x="1959813" y="1954306"/>
            <a:ext cx="1085554"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800"/>
              <a:buFont typeface="Arial"/>
              <a:buNone/>
            </a:pPr>
            <a:r>
              <a:rPr lang="es-GT" sz="800" b="0" i="0" u="none" strike="noStrike" cap="none">
                <a:solidFill>
                  <a:srgbClr val="152A45"/>
                </a:solidFill>
                <a:latin typeface="Arial"/>
                <a:ea typeface="Arial"/>
                <a:cs typeface="Arial"/>
                <a:sym typeface="Arial"/>
              </a:rPr>
              <a:t>MSc. Karla Johana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s-GT" sz="800" b="0" i="0" u="none" strike="noStrike" cap="none">
                <a:solidFill>
                  <a:srgbClr val="152A45"/>
                </a:solidFill>
                <a:latin typeface="Arial"/>
                <a:ea typeface="Arial"/>
                <a:cs typeface="Arial"/>
                <a:sym typeface="Arial"/>
              </a:rPr>
              <a:t>Alvarado</a:t>
            </a:r>
            <a:endParaRPr sz="800" b="0" i="0" u="none" strike="noStrike" cap="none">
              <a:solidFill>
                <a:srgbClr val="152A45"/>
              </a:solidFill>
              <a:latin typeface="Arial"/>
              <a:ea typeface="Arial"/>
              <a:cs typeface="Arial"/>
              <a:sym typeface="Arial"/>
            </a:endParaRPr>
          </a:p>
        </p:txBody>
      </p:sp>
      <p:sp>
        <p:nvSpPr>
          <p:cNvPr id="89" name="Google Shape;89;p1"/>
          <p:cNvSpPr txBox="1"/>
          <p:nvPr/>
        </p:nvSpPr>
        <p:spPr>
          <a:xfrm>
            <a:off x="1959813" y="2360113"/>
            <a:ext cx="1188146"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800"/>
              <a:buFont typeface="Arial"/>
              <a:buNone/>
            </a:pPr>
            <a:r>
              <a:rPr lang="es-GT" sz="800" b="0" i="0" u="none" strike="noStrike" cap="none">
                <a:solidFill>
                  <a:schemeClr val="lt1"/>
                </a:solidFill>
                <a:latin typeface="Arial"/>
                <a:ea typeface="Arial"/>
                <a:cs typeface="Arial"/>
                <a:sym typeface="Arial"/>
              </a:rPr>
              <a:t>MSc. Karla Argentina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s-GT" sz="800" b="0" i="0" u="none" strike="noStrike" cap="none">
                <a:solidFill>
                  <a:schemeClr val="lt1"/>
                </a:solidFill>
                <a:latin typeface="Arial"/>
                <a:ea typeface="Arial"/>
                <a:cs typeface="Arial"/>
                <a:sym typeface="Arial"/>
              </a:rPr>
              <a:t>Gómez </a:t>
            </a:r>
            <a:endParaRPr sz="800" b="0" i="0" u="none" strike="noStrike" cap="none">
              <a:solidFill>
                <a:schemeClr val="lt1"/>
              </a:solidFill>
              <a:latin typeface="Arial"/>
              <a:ea typeface="Arial"/>
              <a:cs typeface="Arial"/>
              <a:sym typeface="Arial"/>
            </a:endParaRPr>
          </a:p>
        </p:txBody>
      </p:sp>
      <p:sp>
        <p:nvSpPr>
          <p:cNvPr id="90" name="Google Shape;90;p1"/>
          <p:cNvSpPr txBox="1"/>
          <p:nvPr/>
        </p:nvSpPr>
        <p:spPr>
          <a:xfrm>
            <a:off x="507448" y="1954306"/>
            <a:ext cx="1345240"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800"/>
              <a:buFont typeface="Arial"/>
              <a:buNone/>
            </a:pPr>
            <a:r>
              <a:rPr lang="es-GT" sz="800" b="0" i="0" u="none" strike="noStrike" cap="none">
                <a:solidFill>
                  <a:schemeClr val="lt1"/>
                </a:solidFill>
                <a:latin typeface="Arial"/>
                <a:ea typeface="Arial"/>
                <a:cs typeface="Arial"/>
                <a:sym typeface="Arial"/>
              </a:rPr>
              <a:t>Directora de la Oficina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s-GT" sz="800" b="0" i="0" u="none" strike="noStrike" cap="none">
                <a:solidFill>
                  <a:schemeClr val="lt1"/>
                </a:solidFill>
                <a:latin typeface="Arial"/>
                <a:ea typeface="Arial"/>
                <a:cs typeface="Arial"/>
                <a:sym typeface="Arial"/>
              </a:rPr>
              <a:t>Nacional de Servicio Civil</a:t>
            </a:r>
            <a:endParaRPr sz="800" b="0" i="0" u="none" strike="noStrike" cap="none">
              <a:solidFill>
                <a:schemeClr val="lt1"/>
              </a:solidFill>
              <a:latin typeface="Arial"/>
              <a:ea typeface="Arial"/>
              <a:cs typeface="Arial"/>
              <a:sym typeface="Arial"/>
            </a:endParaRPr>
          </a:p>
        </p:txBody>
      </p:sp>
      <p:sp>
        <p:nvSpPr>
          <p:cNvPr id="91" name="Google Shape;91;p1"/>
          <p:cNvSpPr txBox="1"/>
          <p:nvPr/>
        </p:nvSpPr>
        <p:spPr>
          <a:xfrm>
            <a:off x="507448" y="2360113"/>
            <a:ext cx="1401346"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800"/>
              <a:buFont typeface="Arial"/>
              <a:buNone/>
            </a:pPr>
            <a:r>
              <a:rPr lang="es-GT" sz="800" b="0" i="0" u="none" strike="noStrike" cap="none">
                <a:solidFill>
                  <a:srgbClr val="152A45"/>
                </a:solidFill>
                <a:latin typeface="Arial"/>
                <a:ea typeface="Arial"/>
                <a:cs typeface="Arial"/>
                <a:sym typeface="Arial"/>
              </a:rPr>
              <a:t>Subdirectora de la Oficina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s-GT" sz="800" b="0" i="0" u="none" strike="noStrike" cap="none">
                <a:solidFill>
                  <a:srgbClr val="152A45"/>
                </a:solidFill>
                <a:latin typeface="Arial"/>
                <a:ea typeface="Arial"/>
                <a:cs typeface="Arial"/>
                <a:sym typeface="Arial"/>
              </a:rPr>
              <a:t>Nacional de Servicio Civil</a:t>
            </a:r>
            <a:endParaRPr sz="800" b="0" i="0" u="none" strike="noStrike" cap="none">
              <a:solidFill>
                <a:srgbClr val="152A45"/>
              </a:solidFill>
              <a:latin typeface="Arial"/>
              <a:ea typeface="Arial"/>
              <a:cs typeface="Arial"/>
              <a:sym typeface="Arial"/>
            </a:endParaRPr>
          </a:p>
        </p:txBody>
      </p:sp>
      <p:sp>
        <p:nvSpPr>
          <p:cNvPr id="92" name="Google Shape;92;p1"/>
          <p:cNvSpPr txBox="1"/>
          <p:nvPr/>
        </p:nvSpPr>
        <p:spPr>
          <a:xfrm>
            <a:off x="4077379" y="1344169"/>
            <a:ext cx="1409360" cy="2308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s-GT" sz="900" b="0" i="0" u="none" strike="noStrike" cap="none">
                <a:solidFill>
                  <a:schemeClr val="lt1"/>
                </a:solidFill>
                <a:latin typeface="Arial"/>
                <a:ea typeface="Arial"/>
                <a:cs typeface="Arial"/>
                <a:sym typeface="Arial"/>
              </a:rPr>
              <a:t>Gestión de presupuesto</a:t>
            </a:r>
            <a:endParaRPr sz="900" b="0" i="0" u="none" strike="noStrike" cap="none">
              <a:solidFill>
                <a:schemeClr val="lt1"/>
              </a:solidFill>
              <a:latin typeface="Arial"/>
              <a:ea typeface="Arial"/>
              <a:cs typeface="Arial"/>
              <a:sym typeface="Arial"/>
            </a:endParaRPr>
          </a:p>
        </p:txBody>
      </p:sp>
      <p:sp>
        <p:nvSpPr>
          <p:cNvPr id="93" name="Google Shape;93;p1"/>
          <p:cNvSpPr txBox="1"/>
          <p:nvPr/>
        </p:nvSpPr>
        <p:spPr>
          <a:xfrm>
            <a:off x="4832350" y="1597025"/>
            <a:ext cx="1003300" cy="21544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800"/>
              <a:buFont typeface="Arial"/>
              <a:buNone/>
            </a:pPr>
            <a:r>
              <a:rPr lang="es-GT" sz="800" b="0" i="0" u="none" strike="noStrike" cap="none">
                <a:solidFill>
                  <a:schemeClr val="dk1"/>
                </a:solidFill>
                <a:latin typeface="Arial"/>
                <a:ea typeface="Arial"/>
                <a:cs typeface="Arial"/>
                <a:sym typeface="Arial"/>
              </a:rPr>
              <a:t>Q65,340,000.00  </a:t>
            </a:r>
            <a:endParaRPr sz="1400" b="0" i="0" u="none" strike="noStrike" cap="none">
              <a:solidFill>
                <a:srgbClr val="000000"/>
              </a:solidFill>
              <a:latin typeface="Arial"/>
              <a:ea typeface="Arial"/>
              <a:cs typeface="Arial"/>
              <a:sym typeface="Arial"/>
            </a:endParaRPr>
          </a:p>
        </p:txBody>
      </p:sp>
      <p:sp>
        <p:nvSpPr>
          <p:cNvPr id="94" name="Google Shape;94;p1"/>
          <p:cNvSpPr txBox="1"/>
          <p:nvPr/>
        </p:nvSpPr>
        <p:spPr>
          <a:xfrm>
            <a:off x="4856400" y="1997075"/>
            <a:ext cx="942900" cy="215400"/>
          </a:xfrm>
          <a:prstGeom prst="rect">
            <a:avLst/>
          </a:prstGeom>
          <a:noFill/>
          <a:ln w="9525" cap="flat" cmpd="sng">
            <a:solidFill>
              <a:schemeClr val="lt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s-GT" sz="800" b="0" i="0" u="none" strike="noStrike" cap="none">
                <a:solidFill>
                  <a:schemeClr val="dk1"/>
                </a:solidFill>
                <a:highlight>
                  <a:schemeClr val="lt1"/>
                </a:highlight>
                <a:latin typeface="Arial"/>
                <a:ea typeface="Arial"/>
                <a:cs typeface="Arial"/>
                <a:sym typeface="Arial"/>
              </a:rPr>
              <a:t>Q24,774,118.59</a:t>
            </a:r>
            <a:endParaRPr sz="800" b="0" i="0" u="none" strike="noStrike" cap="none">
              <a:solidFill>
                <a:srgbClr val="000000"/>
              </a:solidFill>
              <a:highlight>
                <a:schemeClr val="lt1"/>
              </a:highlight>
              <a:latin typeface="Arial"/>
              <a:ea typeface="Arial"/>
              <a:cs typeface="Arial"/>
              <a:sym typeface="Arial"/>
            </a:endParaRPr>
          </a:p>
        </p:txBody>
      </p:sp>
      <p:sp>
        <p:nvSpPr>
          <p:cNvPr id="95" name="Google Shape;95;p1"/>
          <p:cNvSpPr txBox="1"/>
          <p:nvPr/>
        </p:nvSpPr>
        <p:spPr>
          <a:xfrm>
            <a:off x="5029200" y="2409413"/>
            <a:ext cx="609600" cy="215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s-GT" sz="800">
                <a:highlight>
                  <a:schemeClr val="lt1"/>
                </a:highlight>
              </a:rPr>
              <a:t>37.92</a:t>
            </a:r>
            <a:r>
              <a:rPr lang="es-GT" sz="800" b="0" i="0" u="none" strike="noStrike" cap="none">
                <a:solidFill>
                  <a:srgbClr val="000000"/>
                </a:solidFill>
                <a:highlight>
                  <a:schemeClr val="lt1"/>
                </a:highlight>
                <a:latin typeface="Arial"/>
                <a:ea typeface="Arial"/>
                <a:cs typeface="Arial"/>
                <a:sym typeface="Arial"/>
              </a:rPr>
              <a:t>%</a:t>
            </a:r>
            <a:endParaRPr sz="800" b="0" i="0" u="none" strike="noStrike" cap="none">
              <a:solidFill>
                <a:srgbClr val="000000"/>
              </a:solidFill>
              <a:highlight>
                <a:schemeClr val="lt1"/>
              </a:highlight>
              <a:latin typeface="Arial"/>
              <a:ea typeface="Arial"/>
              <a:cs typeface="Arial"/>
              <a:sym typeface="Arial"/>
            </a:endParaRPr>
          </a:p>
        </p:txBody>
      </p:sp>
      <p:sp>
        <p:nvSpPr>
          <p:cNvPr id="96" name="Google Shape;96;p1"/>
          <p:cNvSpPr txBox="1"/>
          <p:nvPr/>
        </p:nvSpPr>
        <p:spPr>
          <a:xfrm>
            <a:off x="4635500" y="3415124"/>
            <a:ext cx="1003300" cy="2308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s-GT" sz="800" b="0" i="0" u="none" strike="noStrike" cap="none">
                <a:solidFill>
                  <a:schemeClr val="dk1"/>
                </a:solidFill>
                <a:latin typeface="Calibri"/>
                <a:ea typeface="Calibri"/>
                <a:cs typeface="Calibri"/>
                <a:sym typeface="Calibri"/>
              </a:rPr>
              <a:t>Q65,340,000.00</a:t>
            </a:r>
            <a:r>
              <a:rPr lang="es-GT" sz="800" b="0" i="0" u="none" strike="noStrike" cap="none">
                <a:solidFill>
                  <a:schemeClr val="dk1"/>
                </a:solidFill>
                <a:latin typeface="Arial"/>
                <a:ea typeface="Arial"/>
                <a:cs typeface="Arial"/>
                <a:sym typeface="Arial"/>
              </a:rPr>
              <a:t> </a:t>
            </a:r>
            <a:r>
              <a:rPr lang="es-GT" sz="900" b="0" i="0" u="none" strike="noStrike" cap="none">
                <a:solidFill>
                  <a:schemeClr val="dk1"/>
                </a:solidFill>
                <a:latin typeface="Arial"/>
                <a:ea typeface="Arial"/>
                <a:cs typeface="Arial"/>
                <a:sym typeface="Arial"/>
              </a:rPr>
              <a:t>  </a:t>
            </a:r>
            <a:endParaRPr sz="1400" b="0" i="0" u="none" strike="noStrike" cap="none">
              <a:solidFill>
                <a:srgbClr val="000000"/>
              </a:solidFill>
              <a:latin typeface="Arial"/>
              <a:ea typeface="Arial"/>
              <a:cs typeface="Arial"/>
              <a:sym typeface="Arial"/>
            </a:endParaRPr>
          </a:p>
        </p:txBody>
      </p:sp>
      <p:sp>
        <p:nvSpPr>
          <p:cNvPr id="97" name="Google Shape;97;p1"/>
          <p:cNvSpPr txBox="1"/>
          <p:nvPr/>
        </p:nvSpPr>
        <p:spPr>
          <a:xfrm>
            <a:off x="3017520" y="3268930"/>
            <a:ext cx="1539240" cy="52322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700"/>
              <a:buFont typeface="Arial"/>
              <a:buNone/>
            </a:pPr>
            <a:r>
              <a:rPr lang="es-GT" sz="700" b="0" i="0" u="none" strike="noStrike" cap="none">
                <a:solidFill>
                  <a:schemeClr val="dk1"/>
                </a:solidFill>
                <a:latin typeface="Arial"/>
                <a:ea typeface="Arial"/>
                <a:cs typeface="Arial"/>
                <a:sym typeface="Arial"/>
              </a:rPr>
              <a:t>Administración de recursos humanos de la administración pública y del régimen de clases pasivas civiles del estado </a:t>
            </a:r>
            <a:endParaRPr sz="700" b="0" i="0" u="none" strike="noStrike" cap="none">
              <a:solidFill>
                <a:schemeClr val="dk1"/>
              </a:solidFill>
              <a:latin typeface="Arial"/>
              <a:ea typeface="Arial"/>
              <a:cs typeface="Arial"/>
              <a:sym typeface="Arial"/>
            </a:endParaRPr>
          </a:p>
        </p:txBody>
      </p:sp>
      <p:sp>
        <p:nvSpPr>
          <p:cNvPr id="98" name="Google Shape;98;p1"/>
          <p:cNvSpPr txBox="1"/>
          <p:nvPr/>
        </p:nvSpPr>
        <p:spPr>
          <a:xfrm>
            <a:off x="7042150" y="3415124"/>
            <a:ext cx="609600" cy="215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s-GT" sz="800">
                <a:solidFill>
                  <a:schemeClr val="dk1"/>
                </a:solidFill>
                <a:highlight>
                  <a:schemeClr val="lt1"/>
                </a:highlight>
              </a:rPr>
              <a:t>37.92</a:t>
            </a:r>
            <a:r>
              <a:rPr lang="es-GT" sz="800" b="0" i="0" u="none" strike="noStrike" cap="none">
                <a:solidFill>
                  <a:schemeClr val="dk1"/>
                </a:solidFill>
                <a:highlight>
                  <a:schemeClr val="lt1"/>
                </a:highlight>
                <a:latin typeface="Arial"/>
                <a:ea typeface="Arial"/>
                <a:cs typeface="Arial"/>
                <a:sym typeface="Arial"/>
              </a:rPr>
              <a:t>%</a:t>
            </a:r>
            <a:endParaRPr sz="800" b="0" i="0" u="none" strike="noStrike" cap="none">
              <a:solidFill>
                <a:srgbClr val="000000"/>
              </a:solidFill>
              <a:highlight>
                <a:schemeClr val="lt1"/>
              </a:highlight>
              <a:latin typeface="Arial"/>
              <a:ea typeface="Arial"/>
              <a:cs typeface="Arial"/>
              <a:sym typeface="Arial"/>
            </a:endParaRPr>
          </a:p>
        </p:txBody>
      </p:sp>
      <p:sp>
        <p:nvSpPr>
          <p:cNvPr id="99" name="Google Shape;99;p1"/>
          <p:cNvSpPr txBox="1"/>
          <p:nvPr/>
        </p:nvSpPr>
        <p:spPr>
          <a:xfrm>
            <a:off x="2924564" y="2931264"/>
            <a:ext cx="1725152" cy="25391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50"/>
              <a:buFont typeface="Arial"/>
              <a:buNone/>
            </a:pPr>
            <a:r>
              <a:rPr lang="es-GT" sz="1050" b="0" i="0" u="none" strike="noStrike" cap="none">
                <a:solidFill>
                  <a:schemeClr val="lt1"/>
                </a:solidFill>
                <a:latin typeface="Arial"/>
                <a:ea typeface="Arial"/>
                <a:cs typeface="Arial"/>
                <a:sym typeface="Arial"/>
              </a:rPr>
              <a:t>Descripción del programa</a:t>
            </a:r>
            <a:endParaRPr sz="1050" b="0" i="0" u="none" strike="noStrike" cap="none">
              <a:solidFill>
                <a:schemeClr val="lt1"/>
              </a:solidFill>
              <a:latin typeface="Arial"/>
              <a:ea typeface="Arial"/>
              <a:cs typeface="Arial"/>
              <a:sym typeface="Arial"/>
            </a:endParaRPr>
          </a:p>
        </p:txBody>
      </p:sp>
      <p:sp>
        <p:nvSpPr>
          <p:cNvPr id="100" name="Google Shape;100;p1"/>
          <p:cNvSpPr txBox="1"/>
          <p:nvPr/>
        </p:nvSpPr>
        <p:spPr>
          <a:xfrm>
            <a:off x="4649716" y="2830749"/>
            <a:ext cx="942887" cy="415498"/>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050"/>
              <a:buFont typeface="Arial"/>
              <a:buNone/>
            </a:pPr>
            <a:r>
              <a:rPr lang="es-GT" sz="1050" b="0" i="0" u="none" strike="noStrike" cap="none">
                <a:solidFill>
                  <a:schemeClr val="lt1"/>
                </a:solidFill>
                <a:latin typeface="Arial"/>
                <a:ea typeface="Arial"/>
                <a:cs typeface="Arial"/>
                <a:sym typeface="Arial"/>
              </a:rPr>
              <a:t>Presupuesto</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050"/>
              <a:buFont typeface="Arial"/>
              <a:buNone/>
            </a:pPr>
            <a:r>
              <a:rPr lang="es-GT" sz="1050" b="0" i="0" u="none" strike="noStrike" cap="none">
                <a:solidFill>
                  <a:schemeClr val="lt1"/>
                </a:solidFill>
                <a:latin typeface="Arial"/>
                <a:ea typeface="Arial"/>
                <a:cs typeface="Arial"/>
                <a:sym typeface="Arial"/>
              </a:rPr>
              <a:t>vigente</a:t>
            </a:r>
            <a:endParaRPr sz="1050" b="0" i="0" u="none" strike="noStrike" cap="none">
              <a:solidFill>
                <a:schemeClr val="lt1"/>
              </a:solidFill>
              <a:latin typeface="Arial"/>
              <a:ea typeface="Arial"/>
              <a:cs typeface="Arial"/>
              <a:sym typeface="Arial"/>
            </a:endParaRPr>
          </a:p>
        </p:txBody>
      </p:sp>
      <p:sp>
        <p:nvSpPr>
          <p:cNvPr id="101" name="Google Shape;101;p1"/>
          <p:cNvSpPr txBox="1"/>
          <p:nvPr/>
        </p:nvSpPr>
        <p:spPr>
          <a:xfrm>
            <a:off x="5638800" y="2827897"/>
            <a:ext cx="942887" cy="415498"/>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050"/>
              <a:buFont typeface="Arial"/>
              <a:buNone/>
            </a:pPr>
            <a:r>
              <a:rPr lang="es-GT" sz="1050" b="0" i="0" u="none" strike="noStrike" cap="none">
                <a:solidFill>
                  <a:schemeClr val="lt1"/>
                </a:solidFill>
                <a:latin typeface="Arial"/>
                <a:ea typeface="Arial"/>
                <a:cs typeface="Arial"/>
                <a:sym typeface="Arial"/>
              </a:rPr>
              <a:t>Presupuesto</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050"/>
              <a:buFont typeface="Arial"/>
              <a:buNone/>
            </a:pPr>
            <a:r>
              <a:rPr lang="es-GT" sz="1050" b="0" i="0" u="none" strike="noStrike" cap="none">
                <a:solidFill>
                  <a:schemeClr val="lt1"/>
                </a:solidFill>
                <a:latin typeface="Arial"/>
                <a:ea typeface="Arial"/>
                <a:cs typeface="Arial"/>
                <a:sym typeface="Arial"/>
              </a:rPr>
              <a:t>Ejecutado</a:t>
            </a:r>
            <a:endParaRPr sz="1050" b="0" i="0" u="none" strike="noStrike" cap="none">
              <a:solidFill>
                <a:schemeClr val="lt1"/>
              </a:solidFill>
              <a:latin typeface="Arial"/>
              <a:ea typeface="Arial"/>
              <a:cs typeface="Arial"/>
              <a:sym typeface="Arial"/>
            </a:endParaRPr>
          </a:p>
        </p:txBody>
      </p:sp>
      <p:sp>
        <p:nvSpPr>
          <p:cNvPr id="102" name="Google Shape;102;p1"/>
          <p:cNvSpPr txBox="1"/>
          <p:nvPr/>
        </p:nvSpPr>
        <p:spPr>
          <a:xfrm>
            <a:off x="6808641" y="2827897"/>
            <a:ext cx="1018228" cy="415498"/>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050"/>
              <a:buFont typeface="Arial"/>
              <a:buNone/>
            </a:pPr>
            <a:r>
              <a:rPr lang="es-GT" sz="1050" b="0" i="0" u="none" strike="noStrike" cap="none">
                <a:solidFill>
                  <a:schemeClr val="lt1"/>
                </a:solidFill>
                <a:latin typeface="Arial"/>
                <a:ea typeface="Arial"/>
                <a:cs typeface="Arial"/>
                <a:sym typeface="Arial"/>
              </a:rPr>
              <a:t>Porcentaje de</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050"/>
              <a:buFont typeface="Arial"/>
              <a:buNone/>
            </a:pPr>
            <a:r>
              <a:rPr lang="es-GT" sz="1050" b="0" i="0" u="none" strike="noStrike" cap="none">
                <a:solidFill>
                  <a:schemeClr val="lt1"/>
                </a:solidFill>
                <a:latin typeface="Arial"/>
                <a:ea typeface="Arial"/>
                <a:cs typeface="Arial"/>
                <a:sym typeface="Arial"/>
              </a:rPr>
              <a:t>Ejecución</a:t>
            </a:r>
            <a:endParaRPr sz="1050" b="0" i="0" u="none" strike="noStrike" cap="none">
              <a:solidFill>
                <a:schemeClr val="lt1"/>
              </a:solidFill>
              <a:latin typeface="Arial"/>
              <a:ea typeface="Arial"/>
              <a:cs typeface="Arial"/>
              <a:sym typeface="Arial"/>
            </a:endParaRPr>
          </a:p>
        </p:txBody>
      </p:sp>
      <p:sp>
        <p:nvSpPr>
          <p:cNvPr id="103" name="Google Shape;103;p1"/>
          <p:cNvSpPr txBox="1"/>
          <p:nvPr/>
        </p:nvSpPr>
        <p:spPr>
          <a:xfrm>
            <a:off x="3879417" y="1507546"/>
            <a:ext cx="933268"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000"/>
              <a:buFont typeface="Arial"/>
              <a:buNone/>
            </a:pPr>
            <a:r>
              <a:rPr lang="es-GT" sz="1000" b="0" i="0" u="none" strike="noStrike" cap="none">
                <a:solidFill>
                  <a:schemeClr val="lt1"/>
                </a:solidFill>
                <a:latin typeface="Arial"/>
                <a:ea typeface="Arial"/>
                <a:cs typeface="Arial"/>
                <a:sym typeface="Arial"/>
              </a:rPr>
              <a:t>Presupuesto</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000"/>
              <a:buFont typeface="Arial"/>
              <a:buNone/>
            </a:pPr>
            <a:r>
              <a:rPr lang="es-GT" sz="1000" b="0" i="0" u="none" strike="noStrike" cap="none">
                <a:solidFill>
                  <a:schemeClr val="lt1"/>
                </a:solidFill>
                <a:latin typeface="Arial"/>
                <a:ea typeface="Arial"/>
                <a:cs typeface="Arial"/>
                <a:sym typeface="Arial"/>
              </a:rPr>
              <a:t>Vigente 2023</a:t>
            </a:r>
            <a:endParaRPr sz="1000" b="0" i="0" u="none" strike="noStrike" cap="none">
              <a:solidFill>
                <a:schemeClr val="lt1"/>
              </a:solidFill>
              <a:latin typeface="Arial"/>
              <a:ea typeface="Arial"/>
              <a:cs typeface="Arial"/>
              <a:sym typeface="Arial"/>
            </a:endParaRPr>
          </a:p>
        </p:txBody>
      </p:sp>
      <p:sp>
        <p:nvSpPr>
          <p:cNvPr id="104" name="Google Shape;104;p1"/>
          <p:cNvSpPr txBox="1"/>
          <p:nvPr/>
        </p:nvSpPr>
        <p:spPr>
          <a:xfrm>
            <a:off x="3899350" y="1923044"/>
            <a:ext cx="899605"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000"/>
              <a:buFont typeface="Arial"/>
              <a:buNone/>
            </a:pPr>
            <a:r>
              <a:rPr lang="es-GT" sz="1000" b="0" i="0" u="none" strike="noStrike" cap="none">
                <a:solidFill>
                  <a:schemeClr val="lt1"/>
                </a:solidFill>
                <a:latin typeface="Arial"/>
                <a:ea typeface="Arial"/>
                <a:cs typeface="Arial"/>
                <a:sym typeface="Arial"/>
              </a:rPr>
              <a:t>Presupuesto</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000"/>
              <a:buFont typeface="Arial"/>
              <a:buNone/>
            </a:pPr>
            <a:r>
              <a:rPr lang="es-GT" sz="1000" b="0" i="0" u="none" strike="noStrike" cap="none">
                <a:solidFill>
                  <a:schemeClr val="lt1"/>
                </a:solidFill>
                <a:latin typeface="Arial"/>
                <a:ea typeface="Arial"/>
                <a:cs typeface="Arial"/>
                <a:sym typeface="Arial"/>
              </a:rPr>
              <a:t>Ejecutado</a:t>
            </a:r>
            <a:endParaRPr sz="1000" b="0" i="0" u="none" strike="noStrike" cap="none">
              <a:solidFill>
                <a:schemeClr val="lt1"/>
              </a:solidFill>
              <a:latin typeface="Arial"/>
              <a:ea typeface="Arial"/>
              <a:cs typeface="Arial"/>
              <a:sym typeface="Arial"/>
            </a:endParaRPr>
          </a:p>
        </p:txBody>
      </p:sp>
      <p:sp>
        <p:nvSpPr>
          <p:cNvPr id="105" name="Google Shape;105;p1"/>
          <p:cNvSpPr txBox="1"/>
          <p:nvPr/>
        </p:nvSpPr>
        <p:spPr>
          <a:xfrm>
            <a:off x="3879418" y="2347507"/>
            <a:ext cx="970137"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000"/>
              <a:buFont typeface="Arial"/>
              <a:buNone/>
            </a:pPr>
            <a:r>
              <a:rPr lang="es-GT" sz="1000" b="0" i="0" u="none" strike="noStrike" cap="none">
                <a:solidFill>
                  <a:schemeClr val="lt1"/>
                </a:solidFill>
                <a:latin typeface="Arial"/>
                <a:ea typeface="Arial"/>
                <a:cs typeface="Arial"/>
                <a:sym typeface="Arial"/>
              </a:rPr>
              <a:t>Porcentaje de</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000"/>
              <a:buFont typeface="Arial"/>
              <a:buNone/>
            </a:pPr>
            <a:r>
              <a:rPr lang="es-GT" sz="1000" b="0" i="0" u="none" strike="noStrike" cap="none">
                <a:solidFill>
                  <a:schemeClr val="lt1"/>
                </a:solidFill>
                <a:latin typeface="Arial"/>
                <a:ea typeface="Arial"/>
                <a:cs typeface="Arial"/>
                <a:sym typeface="Arial"/>
              </a:rPr>
              <a:t>Ejecución</a:t>
            </a:r>
            <a:endParaRPr sz="1000" b="0" i="0" u="none" strike="noStrike" cap="none">
              <a:solidFill>
                <a:schemeClr val="lt1"/>
              </a:solidFill>
              <a:latin typeface="Arial"/>
              <a:ea typeface="Arial"/>
              <a:cs typeface="Arial"/>
              <a:sym typeface="Arial"/>
            </a:endParaRPr>
          </a:p>
        </p:txBody>
      </p:sp>
      <p:sp>
        <p:nvSpPr>
          <p:cNvPr id="106" name="Google Shape;106;p1"/>
          <p:cNvSpPr txBox="1"/>
          <p:nvPr/>
        </p:nvSpPr>
        <p:spPr>
          <a:xfrm>
            <a:off x="5318658" y="4312121"/>
            <a:ext cx="1035100" cy="2308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s-GT" sz="900" b="0" i="0" u="none" strike="noStrike" cap="none">
                <a:solidFill>
                  <a:schemeClr val="dk1"/>
                </a:solidFill>
                <a:highlight>
                  <a:schemeClr val="lt1"/>
                </a:highlight>
                <a:latin typeface="Calibri"/>
                <a:ea typeface="Calibri"/>
                <a:cs typeface="Calibri"/>
                <a:sym typeface="Calibri"/>
              </a:rPr>
              <a:t>Q</a:t>
            </a:r>
            <a:r>
              <a:rPr lang="es-GT" sz="900">
                <a:solidFill>
                  <a:schemeClr val="dk1"/>
                </a:solidFill>
                <a:highlight>
                  <a:schemeClr val="lt1"/>
                </a:highlight>
                <a:latin typeface="Calibri"/>
                <a:ea typeface="Calibri"/>
                <a:cs typeface="Calibri"/>
                <a:sym typeface="Calibri"/>
              </a:rPr>
              <a:t>50,175,535.00</a:t>
            </a:r>
            <a:endParaRPr sz="1400" b="0" i="0" u="none" strike="noStrike" cap="none">
              <a:solidFill>
                <a:srgbClr val="000000"/>
              </a:solidFill>
              <a:highlight>
                <a:schemeClr val="lt1"/>
              </a:highlight>
              <a:latin typeface="Calibri"/>
              <a:ea typeface="Calibri"/>
              <a:cs typeface="Calibri"/>
              <a:sym typeface="Calibri"/>
            </a:endParaRPr>
          </a:p>
        </p:txBody>
      </p:sp>
      <p:sp>
        <p:nvSpPr>
          <p:cNvPr id="107" name="Google Shape;107;p1"/>
          <p:cNvSpPr txBox="1"/>
          <p:nvPr/>
        </p:nvSpPr>
        <p:spPr>
          <a:xfrm>
            <a:off x="5318658" y="4621068"/>
            <a:ext cx="1035000" cy="230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s-GT" sz="900">
                <a:solidFill>
                  <a:schemeClr val="dk1"/>
                </a:solidFill>
                <a:highlight>
                  <a:schemeClr val="lt1"/>
                </a:highlight>
                <a:latin typeface="Calibri"/>
                <a:ea typeface="Calibri"/>
                <a:cs typeface="Calibri"/>
                <a:sym typeface="Calibri"/>
              </a:rPr>
              <a:t>Q20,567,866.58</a:t>
            </a:r>
            <a:endParaRPr sz="1400" b="0" i="0" u="none" strike="noStrike" cap="none">
              <a:solidFill>
                <a:srgbClr val="000000"/>
              </a:solidFill>
              <a:highlight>
                <a:schemeClr val="lt1"/>
              </a:highlight>
              <a:latin typeface="Calibri"/>
              <a:ea typeface="Calibri"/>
              <a:cs typeface="Calibri"/>
              <a:sym typeface="Calibri"/>
            </a:endParaRPr>
          </a:p>
        </p:txBody>
      </p:sp>
      <p:sp>
        <p:nvSpPr>
          <p:cNvPr id="108" name="Google Shape;108;p1"/>
          <p:cNvSpPr txBox="1"/>
          <p:nvPr/>
        </p:nvSpPr>
        <p:spPr>
          <a:xfrm>
            <a:off x="5497610" y="4926639"/>
            <a:ext cx="759146" cy="2308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s-GT" sz="900">
                <a:solidFill>
                  <a:schemeClr val="dk1"/>
                </a:solidFill>
                <a:highlight>
                  <a:schemeClr val="lt1"/>
                </a:highlight>
                <a:latin typeface="Calibri"/>
                <a:ea typeface="Calibri"/>
                <a:cs typeface="Calibri"/>
                <a:sym typeface="Calibri"/>
              </a:rPr>
              <a:t>40.99</a:t>
            </a:r>
            <a:r>
              <a:rPr lang="es-GT" sz="900" b="0" i="0" u="none" strike="noStrike" cap="none">
                <a:solidFill>
                  <a:schemeClr val="dk1"/>
                </a:solidFill>
                <a:highlight>
                  <a:schemeClr val="lt1"/>
                </a:highlight>
                <a:latin typeface="Calibri"/>
                <a:ea typeface="Calibri"/>
                <a:cs typeface="Calibri"/>
                <a:sym typeface="Calibri"/>
              </a:rPr>
              <a:t>%</a:t>
            </a:r>
            <a:endParaRPr sz="1400" b="0" i="0" u="none" strike="noStrike" cap="none">
              <a:solidFill>
                <a:srgbClr val="000000"/>
              </a:solidFill>
              <a:highlight>
                <a:schemeClr val="lt1"/>
              </a:highlight>
              <a:latin typeface="Calibri"/>
              <a:ea typeface="Calibri"/>
              <a:cs typeface="Calibri"/>
              <a:sym typeface="Calibri"/>
            </a:endParaRPr>
          </a:p>
        </p:txBody>
      </p:sp>
      <p:sp>
        <p:nvSpPr>
          <p:cNvPr id="109" name="Google Shape;109;p1"/>
          <p:cNvSpPr txBox="1"/>
          <p:nvPr/>
        </p:nvSpPr>
        <p:spPr>
          <a:xfrm>
            <a:off x="5456635" y="5260975"/>
            <a:ext cx="1035100" cy="2308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s-GT" sz="900">
                <a:solidFill>
                  <a:schemeClr val="dk1"/>
                </a:solidFill>
                <a:latin typeface="Calibri"/>
                <a:ea typeface="Calibri"/>
                <a:cs typeface="Calibri"/>
                <a:sym typeface="Calibri"/>
              </a:rPr>
              <a:t>250</a:t>
            </a:r>
            <a:r>
              <a:rPr lang="es-GT" sz="900" b="0" i="0" u="none" strike="noStrike" cap="none">
                <a:solidFill>
                  <a:schemeClr val="dk1"/>
                </a:solidFill>
                <a:latin typeface="Calibri"/>
                <a:ea typeface="Calibri"/>
                <a:cs typeface="Calibri"/>
                <a:sym typeface="Calibri"/>
              </a:rPr>
              <a:t> personas</a:t>
            </a:r>
            <a:endParaRPr sz="1400" b="0" i="0" u="none" strike="noStrike" cap="none">
              <a:solidFill>
                <a:srgbClr val="000000"/>
              </a:solidFill>
              <a:latin typeface="Calibri"/>
              <a:ea typeface="Calibri"/>
              <a:cs typeface="Calibri"/>
              <a:sym typeface="Calibri"/>
            </a:endParaRPr>
          </a:p>
        </p:txBody>
      </p:sp>
      <p:sp>
        <p:nvSpPr>
          <p:cNvPr id="110" name="Google Shape;110;p1"/>
          <p:cNvSpPr txBox="1"/>
          <p:nvPr/>
        </p:nvSpPr>
        <p:spPr>
          <a:xfrm>
            <a:off x="5387202" y="5466034"/>
            <a:ext cx="1164698" cy="41549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700"/>
              <a:buFont typeface="Arial"/>
              <a:buNone/>
            </a:pPr>
            <a:r>
              <a:rPr lang="es-GT" sz="700">
                <a:solidFill>
                  <a:schemeClr val="dk1"/>
                </a:solidFill>
                <a:latin typeface="Calibri"/>
                <a:ea typeface="Calibri"/>
                <a:cs typeface="Calibri"/>
                <a:sym typeface="Calibri"/>
              </a:rPr>
              <a:t>13 </a:t>
            </a:r>
            <a:r>
              <a:rPr lang="es-GT" sz="700" b="0" i="0" u="none" strike="noStrike" cap="none">
                <a:solidFill>
                  <a:schemeClr val="dk1"/>
                </a:solidFill>
                <a:latin typeface="Calibri"/>
                <a:ea typeface="Calibri"/>
                <a:cs typeface="Calibri"/>
                <a:sym typeface="Calibri"/>
              </a:rPr>
              <a:t>personas </a:t>
            </a:r>
            <a:endParaRPr sz="14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700"/>
              <a:buFont typeface="Arial"/>
              <a:buNone/>
            </a:pPr>
            <a:r>
              <a:rPr lang="es-GT" sz="700" b="0" i="0" u="none" strike="noStrike" cap="none">
                <a:solidFill>
                  <a:schemeClr val="dk1"/>
                </a:solidFill>
                <a:latin typeface="Calibri"/>
                <a:ea typeface="Calibri"/>
                <a:cs typeface="Calibri"/>
                <a:sym typeface="Calibri"/>
              </a:rPr>
              <a:t>000 personas</a:t>
            </a:r>
            <a:endParaRPr sz="14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700"/>
              <a:buFont typeface="Arial"/>
              <a:buNone/>
            </a:pPr>
            <a:r>
              <a:rPr lang="es-GT" sz="700" b="0" i="0" u="none" strike="noStrike" cap="none">
                <a:solidFill>
                  <a:schemeClr val="dk1"/>
                </a:solidFill>
                <a:latin typeface="Calibri"/>
                <a:ea typeface="Calibri"/>
                <a:cs typeface="Calibri"/>
                <a:sym typeface="Calibri"/>
              </a:rPr>
              <a:t>000 personas</a:t>
            </a:r>
            <a:endParaRPr sz="600" b="0" i="0" u="none" strike="noStrike" cap="none">
              <a:solidFill>
                <a:schemeClr val="dk1"/>
              </a:solidFill>
              <a:latin typeface="Calibri"/>
              <a:ea typeface="Calibri"/>
              <a:cs typeface="Calibri"/>
              <a:sym typeface="Calibri"/>
            </a:endParaRPr>
          </a:p>
        </p:txBody>
      </p:sp>
      <p:sp>
        <p:nvSpPr>
          <p:cNvPr id="111" name="Google Shape;111;p1"/>
          <p:cNvSpPr txBox="1"/>
          <p:nvPr/>
        </p:nvSpPr>
        <p:spPr>
          <a:xfrm>
            <a:off x="5456635" y="5884015"/>
            <a:ext cx="1035100" cy="2308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s-GT" sz="900">
                <a:solidFill>
                  <a:schemeClr val="dk1"/>
                </a:solidFill>
                <a:latin typeface="Calibri"/>
                <a:ea typeface="Calibri"/>
                <a:cs typeface="Calibri"/>
                <a:sym typeface="Calibri"/>
              </a:rPr>
              <a:t>13</a:t>
            </a:r>
            <a:r>
              <a:rPr lang="es-GT" sz="900" b="0" i="0" u="none" strike="noStrike" cap="none">
                <a:solidFill>
                  <a:schemeClr val="dk1"/>
                </a:solidFill>
                <a:latin typeface="Calibri"/>
                <a:ea typeface="Calibri"/>
                <a:cs typeface="Calibri"/>
                <a:sym typeface="Calibri"/>
              </a:rPr>
              <a:t> personas</a:t>
            </a:r>
            <a:r>
              <a:rPr lang="es-GT" sz="900" b="0" i="0" u="none" strike="noStrike" cap="none">
                <a:solidFill>
                  <a:schemeClr val="dk1"/>
                </a:solidFill>
                <a:latin typeface="Arial"/>
                <a:ea typeface="Arial"/>
                <a:cs typeface="Arial"/>
                <a:sym typeface="Arial"/>
              </a:rPr>
              <a:t> </a:t>
            </a:r>
            <a:endParaRPr sz="1400" b="0" i="0" u="none" strike="noStrike" cap="none">
              <a:solidFill>
                <a:srgbClr val="000000"/>
              </a:solidFill>
              <a:latin typeface="Arial"/>
              <a:ea typeface="Arial"/>
              <a:cs typeface="Arial"/>
              <a:sym typeface="Arial"/>
            </a:endParaRPr>
          </a:p>
        </p:txBody>
      </p:sp>
      <p:sp>
        <p:nvSpPr>
          <p:cNvPr id="112" name="Google Shape;112;p1"/>
          <p:cNvSpPr txBox="1"/>
          <p:nvPr/>
        </p:nvSpPr>
        <p:spPr>
          <a:xfrm>
            <a:off x="5473988" y="6163306"/>
            <a:ext cx="1035100" cy="2308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s-GT" sz="900">
                <a:solidFill>
                  <a:schemeClr val="dk1"/>
                </a:solidFill>
                <a:latin typeface="Calibri"/>
                <a:ea typeface="Calibri"/>
                <a:cs typeface="Calibri"/>
                <a:sym typeface="Calibri"/>
              </a:rPr>
              <a:t>00</a:t>
            </a:r>
            <a:r>
              <a:rPr lang="es-GT" sz="900" b="0" i="0" u="none" strike="noStrike" cap="none">
                <a:solidFill>
                  <a:schemeClr val="dk1"/>
                </a:solidFill>
                <a:latin typeface="Calibri"/>
                <a:ea typeface="Calibri"/>
                <a:cs typeface="Calibri"/>
                <a:sym typeface="Calibri"/>
              </a:rPr>
              <a:t> personas</a:t>
            </a:r>
            <a:endParaRPr sz="1400" b="0" i="0" u="none" strike="noStrike" cap="none">
              <a:solidFill>
                <a:srgbClr val="000000"/>
              </a:solidFill>
              <a:latin typeface="Calibri"/>
              <a:ea typeface="Calibri"/>
              <a:cs typeface="Calibri"/>
              <a:sym typeface="Calibri"/>
            </a:endParaRPr>
          </a:p>
        </p:txBody>
      </p:sp>
      <p:sp>
        <p:nvSpPr>
          <p:cNvPr id="113" name="Google Shape;113;p1"/>
          <p:cNvSpPr txBox="1"/>
          <p:nvPr/>
        </p:nvSpPr>
        <p:spPr>
          <a:xfrm>
            <a:off x="1760980" y="3312441"/>
            <a:ext cx="1146468" cy="415498"/>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050"/>
              <a:buFont typeface="Arial"/>
              <a:buNone/>
            </a:pPr>
            <a:r>
              <a:rPr lang="es-GT" sz="1050" b="1" i="0" u="none" strike="noStrike" cap="none">
                <a:solidFill>
                  <a:srgbClr val="152A45"/>
                </a:solidFill>
                <a:latin typeface="Arial"/>
                <a:ea typeface="Arial"/>
                <a:cs typeface="Arial"/>
                <a:sym typeface="Arial"/>
              </a:rPr>
              <a:t>Programas</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050"/>
              <a:buFont typeface="Arial"/>
              <a:buNone/>
            </a:pPr>
            <a:r>
              <a:rPr lang="es-GT" sz="1050" b="0" i="0" u="none" strike="noStrike" cap="none">
                <a:solidFill>
                  <a:srgbClr val="152A45"/>
                </a:solidFill>
                <a:latin typeface="Arial"/>
                <a:ea typeface="Arial"/>
                <a:cs typeface="Arial"/>
                <a:sym typeface="Arial"/>
              </a:rPr>
              <a:t>presupuestarios</a:t>
            </a:r>
            <a:endParaRPr sz="1050" b="0" i="0" u="none" strike="noStrike" cap="none">
              <a:solidFill>
                <a:srgbClr val="152A45"/>
              </a:solidFill>
              <a:latin typeface="Arial"/>
              <a:ea typeface="Arial"/>
              <a:cs typeface="Arial"/>
              <a:sym typeface="Arial"/>
            </a:endParaRPr>
          </a:p>
        </p:txBody>
      </p:sp>
      <p:sp>
        <p:nvSpPr>
          <p:cNvPr id="114" name="Google Shape;114;p1"/>
          <p:cNvSpPr txBox="1"/>
          <p:nvPr/>
        </p:nvSpPr>
        <p:spPr>
          <a:xfrm>
            <a:off x="468028" y="3307361"/>
            <a:ext cx="1146468" cy="415498"/>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050"/>
              <a:buFont typeface="Arial"/>
              <a:buNone/>
            </a:pPr>
            <a:r>
              <a:rPr lang="es-GT" sz="1050" b="1" i="0" u="none" strike="noStrike" cap="none">
                <a:solidFill>
                  <a:schemeClr val="lt1"/>
                </a:solidFill>
                <a:latin typeface="Arial"/>
                <a:ea typeface="Arial"/>
                <a:cs typeface="Arial"/>
                <a:sym typeface="Arial"/>
              </a:rPr>
              <a:t>Programas</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050"/>
              <a:buFont typeface="Arial"/>
              <a:buNone/>
            </a:pPr>
            <a:r>
              <a:rPr lang="es-GT" sz="1050" b="0" i="0" u="none" strike="noStrike" cap="none">
                <a:solidFill>
                  <a:schemeClr val="lt1"/>
                </a:solidFill>
                <a:latin typeface="Arial"/>
                <a:ea typeface="Arial"/>
                <a:cs typeface="Arial"/>
                <a:sym typeface="Arial"/>
              </a:rPr>
              <a:t>presupuestarios</a:t>
            </a:r>
            <a:endParaRPr sz="1050" b="0" i="0" u="none" strike="noStrike" cap="none">
              <a:solidFill>
                <a:schemeClr val="lt1"/>
              </a:solidFill>
              <a:latin typeface="Arial"/>
              <a:ea typeface="Arial"/>
              <a:cs typeface="Arial"/>
              <a:sym typeface="Arial"/>
            </a:endParaRPr>
          </a:p>
        </p:txBody>
      </p:sp>
      <p:sp>
        <p:nvSpPr>
          <p:cNvPr id="115" name="Google Shape;115;p1"/>
          <p:cNvSpPr txBox="1"/>
          <p:nvPr/>
        </p:nvSpPr>
        <p:spPr>
          <a:xfrm>
            <a:off x="3654311" y="3992907"/>
            <a:ext cx="2864887" cy="24622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000"/>
              <a:buFont typeface="Arial"/>
              <a:buNone/>
            </a:pPr>
            <a:r>
              <a:rPr lang="es-GT" sz="1000" b="0" i="0" u="none" strike="noStrike" cap="none">
                <a:solidFill>
                  <a:schemeClr val="lt1"/>
                </a:solidFill>
                <a:latin typeface="Arial"/>
                <a:ea typeface="Arial"/>
                <a:cs typeface="Arial"/>
                <a:sym typeface="Arial"/>
              </a:rPr>
              <a:t>Servicios personales, técnicos y profesionales  </a:t>
            </a:r>
            <a:endParaRPr sz="1000" b="0" i="0" u="none" strike="noStrike" cap="none">
              <a:solidFill>
                <a:schemeClr val="lt1"/>
              </a:solidFill>
              <a:latin typeface="Arial"/>
              <a:ea typeface="Arial"/>
              <a:cs typeface="Arial"/>
              <a:sym typeface="Arial"/>
            </a:endParaRPr>
          </a:p>
        </p:txBody>
      </p:sp>
      <p:sp>
        <p:nvSpPr>
          <p:cNvPr id="116" name="Google Shape;116;p1"/>
          <p:cNvSpPr txBox="1"/>
          <p:nvPr/>
        </p:nvSpPr>
        <p:spPr>
          <a:xfrm>
            <a:off x="1048621" y="3931351"/>
            <a:ext cx="1608133" cy="3693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900"/>
              <a:buFont typeface="Arial"/>
              <a:buNone/>
            </a:pPr>
            <a:r>
              <a:rPr lang="es-GT" sz="900" b="0" i="0" u="none" strike="noStrike" cap="none">
                <a:solidFill>
                  <a:schemeClr val="lt1"/>
                </a:solidFill>
                <a:latin typeface="Arial"/>
                <a:ea typeface="Arial"/>
                <a:cs typeface="Arial"/>
                <a:sym typeface="Arial"/>
              </a:rPr>
              <a:t>Ejecución presupuestaria </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900"/>
              <a:buFont typeface="Arial"/>
              <a:buNone/>
            </a:pPr>
            <a:r>
              <a:rPr lang="es-GT" sz="900" b="0" i="0" u="none" strike="noStrike" cap="none">
                <a:solidFill>
                  <a:schemeClr val="lt1"/>
                </a:solidFill>
                <a:latin typeface="Arial"/>
                <a:ea typeface="Arial"/>
                <a:cs typeface="Arial"/>
                <a:sym typeface="Arial"/>
              </a:rPr>
              <a:t>por clasificación geográfica </a:t>
            </a:r>
            <a:endParaRPr sz="900" b="0" i="0" u="none" strike="noStrike" cap="none">
              <a:solidFill>
                <a:schemeClr val="lt1"/>
              </a:solidFill>
              <a:latin typeface="Arial"/>
              <a:ea typeface="Arial"/>
              <a:cs typeface="Arial"/>
              <a:sym typeface="Arial"/>
            </a:endParaRPr>
          </a:p>
        </p:txBody>
      </p:sp>
      <p:sp>
        <p:nvSpPr>
          <p:cNvPr id="117" name="Google Shape;117;p1"/>
          <p:cNvSpPr txBox="1"/>
          <p:nvPr/>
        </p:nvSpPr>
        <p:spPr>
          <a:xfrm>
            <a:off x="563880" y="4274820"/>
            <a:ext cx="1234440" cy="43088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es-GT" sz="1100" b="0" i="0" u="none" strike="noStrike" cap="none">
                <a:solidFill>
                  <a:schemeClr val="lt1"/>
                </a:solidFill>
                <a:latin typeface="Calibri"/>
                <a:ea typeface="Calibri"/>
                <a:cs typeface="Calibri"/>
                <a:sym typeface="Calibri"/>
              </a:rPr>
              <a:t>Región 1: Metropolitana </a:t>
            </a:r>
            <a:endParaRPr sz="1400" b="0" i="0" u="none" strike="noStrike" cap="none">
              <a:solidFill>
                <a:srgbClr val="000000"/>
              </a:solidFill>
              <a:latin typeface="Arial"/>
              <a:ea typeface="Arial"/>
              <a:cs typeface="Arial"/>
              <a:sym typeface="Arial"/>
            </a:endParaRPr>
          </a:p>
        </p:txBody>
      </p:sp>
      <p:sp>
        <p:nvSpPr>
          <p:cNvPr id="118" name="Google Shape;118;p1"/>
          <p:cNvSpPr txBox="1"/>
          <p:nvPr/>
        </p:nvSpPr>
        <p:spPr>
          <a:xfrm>
            <a:off x="2026920" y="4359458"/>
            <a:ext cx="1234500" cy="230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es-GT" sz="900" b="0" i="0" u="none" strike="noStrike" cap="none">
                <a:solidFill>
                  <a:schemeClr val="dk1"/>
                </a:solidFill>
                <a:highlight>
                  <a:schemeClr val="lt1"/>
                </a:highlight>
                <a:latin typeface="Calibri"/>
                <a:ea typeface="Calibri"/>
                <a:cs typeface="Calibri"/>
                <a:sym typeface="Calibri"/>
              </a:rPr>
              <a:t>Q24,7</a:t>
            </a:r>
            <a:r>
              <a:rPr lang="es-GT" sz="900">
                <a:solidFill>
                  <a:schemeClr val="dk1"/>
                </a:solidFill>
                <a:highlight>
                  <a:schemeClr val="lt1"/>
                </a:highlight>
                <a:latin typeface="Calibri"/>
                <a:ea typeface="Calibri"/>
                <a:cs typeface="Calibri"/>
                <a:sym typeface="Calibri"/>
              </a:rPr>
              <a:t>74,118.59</a:t>
            </a:r>
            <a:endParaRPr sz="900" b="0" i="0" u="none" strike="noStrike" cap="none">
              <a:solidFill>
                <a:srgbClr val="000000"/>
              </a:solidFill>
              <a:highlight>
                <a:schemeClr val="lt1"/>
              </a:highlight>
              <a:latin typeface="Arial"/>
              <a:ea typeface="Arial"/>
              <a:cs typeface="Arial"/>
              <a:sym typeface="Arial"/>
            </a:endParaRPr>
          </a:p>
        </p:txBody>
      </p:sp>
      <p:sp>
        <p:nvSpPr>
          <p:cNvPr id="119" name="Google Shape;119;p1"/>
          <p:cNvSpPr txBox="1"/>
          <p:nvPr/>
        </p:nvSpPr>
        <p:spPr>
          <a:xfrm>
            <a:off x="7797850" y="4359458"/>
            <a:ext cx="817200" cy="200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700"/>
              <a:buFont typeface="Arial"/>
              <a:buNone/>
            </a:pPr>
            <a:r>
              <a:rPr lang="es-GT" sz="700" b="0" i="0" u="none" strike="noStrike" cap="none">
                <a:solidFill>
                  <a:schemeClr val="dk1"/>
                </a:solidFill>
                <a:highlight>
                  <a:schemeClr val="lt1"/>
                </a:highlight>
                <a:latin typeface="Calibri"/>
                <a:ea typeface="Calibri"/>
                <a:cs typeface="Calibri"/>
                <a:sym typeface="Calibri"/>
              </a:rPr>
              <a:t>Q.20,567,866.58 </a:t>
            </a:r>
            <a:endParaRPr sz="700" b="0" i="0" u="none" strike="noStrike" cap="none">
              <a:solidFill>
                <a:schemeClr val="dk1"/>
              </a:solidFill>
              <a:highlight>
                <a:schemeClr val="lt1"/>
              </a:highlight>
              <a:latin typeface="Arial"/>
              <a:ea typeface="Arial"/>
              <a:cs typeface="Arial"/>
              <a:sym typeface="Arial"/>
            </a:endParaRPr>
          </a:p>
        </p:txBody>
      </p:sp>
      <p:sp>
        <p:nvSpPr>
          <p:cNvPr id="120" name="Google Shape;120;p1"/>
          <p:cNvSpPr txBox="1"/>
          <p:nvPr/>
        </p:nvSpPr>
        <p:spPr>
          <a:xfrm>
            <a:off x="7822352" y="4621068"/>
            <a:ext cx="850200" cy="200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700"/>
              <a:buFont typeface="Arial"/>
              <a:buNone/>
            </a:pPr>
            <a:r>
              <a:rPr lang="es-GT" sz="700">
                <a:solidFill>
                  <a:schemeClr val="dk1"/>
                </a:solidFill>
                <a:highlight>
                  <a:schemeClr val="lt1"/>
                </a:highlight>
                <a:latin typeface="Calibri"/>
                <a:ea typeface="Calibri"/>
                <a:cs typeface="Calibri"/>
                <a:sym typeface="Calibri"/>
              </a:rPr>
              <a:t> </a:t>
            </a:r>
            <a:r>
              <a:rPr lang="es-GT" sz="700" b="0" i="0" u="none" strike="noStrike" cap="none">
                <a:solidFill>
                  <a:schemeClr val="dk1"/>
                </a:solidFill>
                <a:highlight>
                  <a:schemeClr val="lt1"/>
                </a:highlight>
                <a:latin typeface="Calibri"/>
                <a:ea typeface="Calibri"/>
                <a:cs typeface="Calibri"/>
                <a:sym typeface="Calibri"/>
              </a:rPr>
              <a:t>Q.2,805,800.92</a:t>
            </a:r>
            <a:endParaRPr sz="500" b="0" i="0" u="none" strike="noStrike" cap="none">
              <a:solidFill>
                <a:schemeClr val="dk1"/>
              </a:solidFill>
              <a:highlight>
                <a:schemeClr val="lt1"/>
              </a:highlight>
              <a:latin typeface="Arial"/>
              <a:ea typeface="Arial"/>
              <a:cs typeface="Arial"/>
              <a:sym typeface="Arial"/>
            </a:endParaRPr>
          </a:p>
        </p:txBody>
      </p:sp>
      <p:sp>
        <p:nvSpPr>
          <p:cNvPr id="121" name="Google Shape;121;p1"/>
          <p:cNvSpPr txBox="1"/>
          <p:nvPr/>
        </p:nvSpPr>
        <p:spPr>
          <a:xfrm>
            <a:off x="7822352" y="4927611"/>
            <a:ext cx="850200" cy="200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800"/>
              <a:buFont typeface="Arial"/>
              <a:buNone/>
            </a:pPr>
            <a:r>
              <a:rPr lang="es-GT" sz="700" b="0" i="0" u="none" strike="noStrike" cap="none">
                <a:solidFill>
                  <a:schemeClr val="dk1"/>
                </a:solidFill>
                <a:highlight>
                  <a:schemeClr val="lt1"/>
                </a:highlight>
                <a:latin typeface="Calibri"/>
                <a:ea typeface="Calibri"/>
                <a:cs typeface="Calibri"/>
                <a:sym typeface="Calibri"/>
              </a:rPr>
              <a:t>Q.    638,433.49</a:t>
            </a:r>
            <a:endParaRPr sz="700" b="0" i="0" u="none" strike="noStrike" cap="none">
              <a:solidFill>
                <a:schemeClr val="dk1"/>
              </a:solidFill>
              <a:highlight>
                <a:schemeClr val="lt1"/>
              </a:highlight>
              <a:latin typeface="Arial"/>
              <a:ea typeface="Arial"/>
              <a:cs typeface="Arial"/>
              <a:sym typeface="Arial"/>
            </a:endParaRPr>
          </a:p>
        </p:txBody>
      </p:sp>
      <p:sp>
        <p:nvSpPr>
          <p:cNvPr id="122" name="Google Shape;122;p1"/>
          <p:cNvSpPr txBox="1"/>
          <p:nvPr/>
        </p:nvSpPr>
        <p:spPr>
          <a:xfrm>
            <a:off x="7822352" y="5205317"/>
            <a:ext cx="850200" cy="200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800"/>
              <a:buFont typeface="Arial"/>
              <a:buNone/>
            </a:pPr>
            <a:r>
              <a:rPr lang="es-GT" sz="700" b="0" i="0" u="none" strike="noStrike" cap="none">
                <a:solidFill>
                  <a:schemeClr val="dk1"/>
                </a:solidFill>
                <a:highlight>
                  <a:schemeClr val="lt1"/>
                </a:highlight>
                <a:latin typeface="Calibri"/>
                <a:ea typeface="Calibri"/>
                <a:cs typeface="Calibri"/>
                <a:sym typeface="Calibri"/>
              </a:rPr>
              <a:t>Q.    643,545.00</a:t>
            </a:r>
            <a:endParaRPr sz="400" b="0" i="0" u="none" strike="noStrike" cap="none">
              <a:solidFill>
                <a:schemeClr val="dk1"/>
              </a:solidFill>
              <a:highlight>
                <a:schemeClr val="lt1"/>
              </a:highlight>
              <a:latin typeface="Arial"/>
              <a:ea typeface="Arial"/>
              <a:cs typeface="Arial"/>
              <a:sym typeface="Arial"/>
            </a:endParaRPr>
          </a:p>
        </p:txBody>
      </p:sp>
      <p:sp>
        <p:nvSpPr>
          <p:cNvPr id="123" name="Google Shape;123;p1"/>
          <p:cNvSpPr txBox="1"/>
          <p:nvPr/>
        </p:nvSpPr>
        <p:spPr>
          <a:xfrm>
            <a:off x="7837200" y="5473250"/>
            <a:ext cx="868800" cy="200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800"/>
              <a:buFont typeface="Arial"/>
              <a:buNone/>
            </a:pPr>
            <a:r>
              <a:rPr lang="es-GT" sz="700" b="0" i="0" u="none" strike="noStrike" cap="none">
                <a:solidFill>
                  <a:schemeClr val="dk1"/>
                </a:solidFill>
                <a:highlight>
                  <a:schemeClr val="lt1"/>
                </a:highlight>
                <a:latin typeface="Calibri"/>
                <a:ea typeface="Calibri"/>
                <a:cs typeface="Calibri"/>
                <a:sym typeface="Calibri"/>
              </a:rPr>
              <a:t>Q. </a:t>
            </a:r>
            <a:r>
              <a:rPr lang="es-GT" sz="700">
                <a:solidFill>
                  <a:schemeClr val="dk1"/>
                </a:solidFill>
                <a:highlight>
                  <a:schemeClr val="lt1"/>
                </a:highlight>
                <a:latin typeface="Calibri"/>
                <a:ea typeface="Calibri"/>
                <a:cs typeface="Calibri"/>
                <a:sym typeface="Calibri"/>
              </a:rPr>
              <a:t> </a:t>
            </a:r>
            <a:r>
              <a:rPr lang="es-GT" sz="700" b="0" i="0" u="none" strike="noStrike" cap="none">
                <a:solidFill>
                  <a:schemeClr val="dk1"/>
                </a:solidFill>
                <a:highlight>
                  <a:schemeClr val="lt1"/>
                </a:highlight>
                <a:latin typeface="Calibri"/>
                <a:ea typeface="Calibri"/>
                <a:cs typeface="Calibri"/>
                <a:sym typeface="Calibri"/>
              </a:rPr>
              <a:t> 118,472.60</a:t>
            </a:r>
            <a:endParaRPr sz="700" b="0" i="0" u="none" strike="noStrike" cap="none">
              <a:solidFill>
                <a:schemeClr val="dk1"/>
              </a:solidFill>
              <a:highlight>
                <a:schemeClr val="lt1"/>
              </a:highlight>
              <a:latin typeface="Arial"/>
              <a:ea typeface="Arial"/>
              <a:cs typeface="Arial"/>
              <a:sym typeface="Arial"/>
            </a:endParaRPr>
          </a:p>
        </p:txBody>
      </p:sp>
      <p:pic>
        <p:nvPicPr>
          <p:cNvPr id="124" name="Google Shape;124;p1"/>
          <p:cNvPicPr preferRelativeResize="0"/>
          <p:nvPr/>
        </p:nvPicPr>
        <p:blipFill rotWithShape="1">
          <a:blip r:embed="rId5">
            <a:alphaModFix/>
          </a:blip>
          <a:srcRect/>
          <a:stretch/>
        </p:blipFill>
        <p:spPr>
          <a:xfrm>
            <a:off x="9061159" y="1451194"/>
            <a:ext cx="2693505" cy="179567"/>
          </a:xfrm>
          <a:prstGeom prst="rect">
            <a:avLst/>
          </a:prstGeom>
          <a:noFill/>
          <a:ln>
            <a:noFill/>
          </a:ln>
        </p:spPr>
      </p:pic>
      <p:sp>
        <p:nvSpPr>
          <p:cNvPr id="125" name="Google Shape;125;p1"/>
          <p:cNvSpPr txBox="1"/>
          <p:nvPr/>
        </p:nvSpPr>
        <p:spPr>
          <a:xfrm>
            <a:off x="6801485" y="6126887"/>
            <a:ext cx="868680"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700"/>
              <a:buFont typeface="Arial"/>
              <a:buNone/>
            </a:pPr>
            <a:r>
              <a:rPr lang="es-GT" sz="700" b="0" i="0" u="none" strike="noStrike" cap="none">
                <a:solidFill>
                  <a:schemeClr val="dk1"/>
                </a:solidFill>
                <a:latin typeface="Calibri"/>
                <a:ea typeface="Calibri"/>
                <a:cs typeface="Calibri"/>
                <a:sym typeface="Calibri"/>
              </a:rPr>
              <a:t>Servicios públicos generales</a:t>
            </a:r>
            <a:endParaRPr sz="1400" b="0" i="0" u="none" strike="noStrike" cap="none">
              <a:solidFill>
                <a:srgbClr val="000000"/>
              </a:solidFill>
              <a:latin typeface="Arial"/>
              <a:ea typeface="Arial"/>
              <a:cs typeface="Arial"/>
              <a:sym typeface="Arial"/>
            </a:endParaRPr>
          </a:p>
        </p:txBody>
      </p:sp>
      <p:sp>
        <p:nvSpPr>
          <p:cNvPr id="126" name="Google Shape;126;p1"/>
          <p:cNvSpPr txBox="1"/>
          <p:nvPr/>
        </p:nvSpPr>
        <p:spPr>
          <a:xfrm>
            <a:off x="6805152" y="4300683"/>
            <a:ext cx="899605" cy="27699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600"/>
              <a:buFont typeface="Arial"/>
              <a:buNone/>
            </a:pPr>
            <a:r>
              <a:rPr lang="es-GT" sz="600" b="0" i="0" u="none" strike="noStrike" cap="none">
                <a:solidFill>
                  <a:schemeClr val="lt1"/>
                </a:solidFill>
                <a:latin typeface="Arial"/>
                <a:ea typeface="Arial"/>
                <a:cs typeface="Arial"/>
                <a:sym typeface="Arial"/>
              </a:rPr>
              <a:t>Grupo 000:</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600"/>
              <a:buFont typeface="Arial"/>
              <a:buNone/>
            </a:pPr>
            <a:r>
              <a:rPr lang="es-GT" sz="600" b="0" i="0" u="none" strike="noStrike" cap="none">
                <a:solidFill>
                  <a:schemeClr val="lt1"/>
                </a:solidFill>
                <a:latin typeface="Arial"/>
                <a:ea typeface="Arial"/>
                <a:cs typeface="Arial"/>
                <a:sym typeface="Arial"/>
              </a:rPr>
              <a:t>Servicios personales</a:t>
            </a:r>
            <a:endParaRPr sz="1400" b="0" i="0" u="none" strike="noStrike" cap="none">
              <a:solidFill>
                <a:srgbClr val="000000"/>
              </a:solidFill>
              <a:latin typeface="Arial"/>
              <a:ea typeface="Arial"/>
              <a:cs typeface="Arial"/>
              <a:sym typeface="Arial"/>
            </a:endParaRPr>
          </a:p>
        </p:txBody>
      </p:sp>
      <p:sp>
        <p:nvSpPr>
          <p:cNvPr id="127" name="Google Shape;127;p1"/>
          <p:cNvSpPr txBox="1"/>
          <p:nvPr/>
        </p:nvSpPr>
        <p:spPr>
          <a:xfrm>
            <a:off x="6822096" y="4588471"/>
            <a:ext cx="1007006" cy="27699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600"/>
              <a:buFont typeface="Arial"/>
              <a:buNone/>
            </a:pPr>
            <a:r>
              <a:rPr lang="es-GT" sz="600" b="0" i="0" u="none" strike="noStrike" cap="none">
                <a:solidFill>
                  <a:schemeClr val="lt1"/>
                </a:solidFill>
                <a:latin typeface="Arial"/>
                <a:ea typeface="Arial"/>
                <a:cs typeface="Arial"/>
                <a:sym typeface="Arial"/>
              </a:rPr>
              <a:t>Grupo 100:</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600"/>
              <a:buFont typeface="Arial"/>
              <a:buNone/>
            </a:pPr>
            <a:r>
              <a:rPr lang="es-GT" sz="600" b="0" i="0" u="none" strike="noStrike" cap="none">
                <a:solidFill>
                  <a:schemeClr val="lt1"/>
                </a:solidFill>
                <a:latin typeface="Arial"/>
                <a:ea typeface="Arial"/>
                <a:cs typeface="Arial"/>
                <a:sym typeface="Arial"/>
              </a:rPr>
              <a:t>Servicios no personales</a:t>
            </a:r>
            <a:endParaRPr sz="1400" b="0" i="0" u="none" strike="noStrike" cap="none">
              <a:solidFill>
                <a:srgbClr val="000000"/>
              </a:solidFill>
              <a:latin typeface="Arial"/>
              <a:ea typeface="Arial"/>
              <a:cs typeface="Arial"/>
              <a:sym typeface="Arial"/>
            </a:endParaRPr>
          </a:p>
        </p:txBody>
      </p:sp>
      <p:sp>
        <p:nvSpPr>
          <p:cNvPr id="128" name="Google Shape;128;p1"/>
          <p:cNvSpPr txBox="1"/>
          <p:nvPr/>
        </p:nvSpPr>
        <p:spPr>
          <a:xfrm>
            <a:off x="6818890" y="4864821"/>
            <a:ext cx="1013418" cy="27699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600"/>
              <a:buFont typeface="Arial"/>
              <a:buNone/>
            </a:pPr>
            <a:r>
              <a:rPr lang="es-GT" sz="600" b="0" i="0" u="none" strike="noStrike" cap="none">
                <a:solidFill>
                  <a:schemeClr val="lt1"/>
                </a:solidFill>
                <a:latin typeface="Arial"/>
                <a:ea typeface="Arial"/>
                <a:cs typeface="Arial"/>
                <a:sym typeface="Arial"/>
              </a:rPr>
              <a:t>Grupo 200:</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600"/>
              <a:buFont typeface="Arial"/>
              <a:buNone/>
            </a:pPr>
            <a:r>
              <a:rPr lang="es-GT" sz="600" b="0" i="0" u="none" strike="noStrike" cap="none">
                <a:solidFill>
                  <a:schemeClr val="lt1"/>
                </a:solidFill>
                <a:latin typeface="Arial"/>
                <a:ea typeface="Arial"/>
                <a:cs typeface="Arial"/>
                <a:sym typeface="Arial"/>
              </a:rPr>
              <a:t>Materiales y suministros</a:t>
            </a:r>
            <a:endParaRPr sz="1400" b="0" i="0" u="none" strike="noStrike" cap="none">
              <a:solidFill>
                <a:srgbClr val="000000"/>
              </a:solidFill>
              <a:latin typeface="Arial"/>
              <a:ea typeface="Arial"/>
              <a:cs typeface="Arial"/>
              <a:sym typeface="Arial"/>
            </a:endParaRPr>
          </a:p>
        </p:txBody>
      </p:sp>
      <p:sp>
        <p:nvSpPr>
          <p:cNvPr id="129" name="Google Shape;129;p1"/>
          <p:cNvSpPr txBox="1"/>
          <p:nvPr/>
        </p:nvSpPr>
        <p:spPr>
          <a:xfrm>
            <a:off x="6818890" y="5170833"/>
            <a:ext cx="1079142" cy="24622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600"/>
              <a:buFont typeface="Arial"/>
              <a:buNone/>
            </a:pPr>
            <a:r>
              <a:rPr lang="es-GT" sz="600" b="0" i="0" u="none" strike="noStrike" cap="none">
                <a:solidFill>
                  <a:schemeClr val="lt1"/>
                </a:solidFill>
                <a:latin typeface="Arial"/>
                <a:ea typeface="Arial"/>
                <a:cs typeface="Arial"/>
                <a:sym typeface="Arial"/>
              </a:rPr>
              <a:t>Grupo 300:</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400"/>
              <a:buFont typeface="Arial"/>
              <a:buNone/>
            </a:pPr>
            <a:r>
              <a:rPr lang="es-GT" sz="400" b="0" i="0" u="none" strike="noStrike" cap="none">
                <a:solidFill>
                  <a:schemeClr val="lt1"/>
                </a:solidFill>
                <a:latin typeface="Arial"/>
                <a:ea typeface="Arial"/>
                <a:cs typeface="Arial"/>
                <a:sym typeface="Arial"/>
              </a:rPr>
              <a:t>Propiedad, planta equipo e intangibles </a:t>
            </a:r>
            <a:endParaRPr sz="1400" b="0" i="0" u="none" strike="noStrike" cap="none">
              <a:solidFill>
                <a:srgbClr val="000000"/>
              </a:solidFill>
              <a:latin typeface="Arial"/>
              <a:ea typeface="Arial"/>
              <a:cs typeface="Arial"/>
              <a:sym typeface="Arial"/>
            </a:endParaRPr>
          </a:p>
        </p:txBody>
      </p:sp>
      <p:sp>
        <p:nvSpPr>
          <p:cNvPr id="130" name="Google Shape;130;p1"/>
          <p:cNvSpPr txBox="1"/>
          <p:nvPr/>
        </p:nvSpPr>
        <p:spPr>
          <a:xfrm>
            <a:off x="6828915" y="5444033"/>
            <a:ext cx="1056701" cy="27699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600"/>
              <a:buFont typeface="Arial"/>
              <a:buNone/>
            </a:pPr>
            <a:r>
              <a:rPr lang="es-GT" sz="600" b="0" i="0" u="none" strike="noStrike" cap="none">
                <a:solidFill>
                  <a:schemeClr val="lt1"/>
                </a:solidFill>
                <a:latin typeface="Arial"/>
                <a:ea typeface="Arial"/>
                <a:cs typeface="Arial"/>
                <a:sym typeface="Arial"/>
              </a:rPr>
              <a:t>Grupo 400:</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600"/>
              <a:buFont typeface="Arial"/>
              <a:buNone/>
            </a:pPr>
            <a:r>
              <a:rPr lang="es-GT" sz="600" b="0" i="0" u="none" strike="noStrike" cap="none">
                <a:solidFill>
                  <a:schemeClr val="lt1"/>
                </a:solidFill>
                <a:latin typeface="Arial"/>
                <a:ea typeface="Arial"/>
                <a:cs typeface="Arial"/>
                <a:sym typeface="Arial"/>
              </a:rPr>
              <a:t>Transferencias corrientes</a:t>
            </a:r>
            <a:endParaRPr sz="1400" b="0" i="0" u="none" strike="noStrike" cap="none">
              <a:solidFill>
                <a:srgbClr val="000000"/>
              </a:solidFill>
              <a:latin typeface="Arial"/>
              <a:ea typeface="Arial"/>
              <a:cs typeface="Arial"/>
              <a:sym typeface="Arial"/>
            </a:endParaRPr>
          </a:p>
        </p:txBody>
      </p:sp>
      <p:sp>
        <p:nvSpPr>
          <p:cNvPr id="131" name="Google Shape;131;p1"/>
          <p:cNvSpPr txBox="1"/>
          <p:nvPr/>
        </p:nvSpPr>
        <p:spPr>
          <a:xfrm>
            <a:off x="3577904" y="4269025"/>
            <a:ext cx="1413932"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s-GT" sz="900" b="0" i="0" u="none" strike="noStrike" cap="none">
                <a:solidFill>
                  <a:schemeClr val="lt1"/>
                </a:solidFill>
                <a:latin typeface="Calibri"/>
                <a:ea typeface="Calibri"/>
                <a:cs typeface="Calibri"/>
                <a:sym typeface="Calibri"/>
              </a:rPr>
              <a:t>Presupuesto para pago de salarios y honorarios </a:t>
            </a:r>
            <a:endParaRPr sz="900" b="0" i="0" u="none" strike="noStrike" cap="none">
              <a:solidFill>
                <a:schemeClr val="lt1"/>
              </a:solidFill>
              <a:latin typeface="Calibri"/>
              <a:ea typeface="Calibri"/>
              <a:cs typeface="Calibri"/>
              <a:sym typeface="Calibri"/>
            </a:endParaRPr>
          </a:p>
        </p:txBody>
      </p:sp>
      <p:sp>
        <p:nvSpPr>
          <p:cNvPr id="132" name="Google Shape;132;p1"/>
          <p:cNvSpPr txBox="1"/>
          <p:nvPr/>
        </p:nvSpPr>
        <p:spPr>
          <a:xfrm>
            <a:off x="3577904" y="4559513"/>
            <a:ext cx="1563157"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s-GT" sz="900" b="0" i="0" u="none" strike="noStrike" cap="none">
                <a:solidFill>
                  <a:schemeClr val="lt1"/>
                </a:solidFill>
                <a:latin typeface="Calibri"/>
                <a:ea typeface="Calibri"/>
                <a:cs typeface="Calibri"/>
                <a:sym typeface="Calibri"/>
              </a:rPr>
              <a:t>Presupuesto ejecutado en pago de salarios y honorarios</a:t>
            </a:r>
            <a:endParaRPr sz="900" b="0" i="0" u="none" strike="noStrike" cap="none">
              <a:solidFill>
                <a:schemeClr val="lt1"/>
              </a:solidFill>
              <a:latin typeface="Calibri"/>
              <a:ea typeface="Calibri"/>
              <a:cs typeface="Calibri"/>
              <a:sym typeface="Calibri"/>
            </a:endParaRPr>
          </a:p>
        </p:txBody>
      </p:sp>
      <p:sp>
        <p:nvSpPr>
          <p:cNvPr id="133" name="Google Shape;133;p1"/>
          <p:cNvSpPr txBox="1"/>
          <p:nvPr/>
        </p:nvSpPr>
        <p:spPr>
          <a:xfrm>
            <a:off x="3571554" y="4863891"/>
            <a:ext cx="1609512"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s-GT" sz="900" b="0" i="0" u="none" strike="noStrike" cap="none">
                <a:solidFill>
                  <a:schemeClr val="lt1"/>
                </a:solidFill>
                <a:latin typeface="Calibri"/>
                <a:ea typeface="Calibri"/>
                <a:cs typeface="Calibri"/>
                <a:sym typeface="Calibri"/>
              </a:rPr>
              <a:t>Porcentaje de ejecución en el pago de salarios y honorarios </a:t>
            </a:r>
            <a:endParaRPr sz="900" b="0" i="0" u="none" strike="noStrike" cap="none">
              <a:solidFill>
                <a:schemeClr val="lt1"/>
              </a:solidFill>
              <a:latin typeface="Calibri"/>
              <a:ea typeface="Calibri"/>
              <a:cs typeface="Calibri"/>
              <a:sym typeface="Calibri"/>
            </a:endParaRPr>
          </a:p>
        </p:txBody>
      </p:sp>
      <p:sp>
        <p:nvSpPr>
          <p:cNvPr id="134" name="Google Shape;134;p1"/>
          <p:cNvSpPr txBox="1"/>
          <p:nvPr/>
        </p:nvSpPr>
        <p:spPr>
          <a:xfrm>
            <a:off x="3577904" y="5247456"/>
            <a:ext cx="1422400" cy="2308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s-GT" sz="900" b="0" i="0" u="none" strike="noStrike" cap="none">
                <a:solidFill>
                  <a:schemeClr val="lt1"/>
                </a:solidFill>
                <a:latin typeface="Calibri"/>
                <a:ea typeface="Calibri"/>
                <a:cs typeface="Calibri"/>
                <a:sym typeface="Calibri"/>
              </a:rPr>
              <a:t>Personal permanente 011 </a:t>
            </a:r>
            <a:endParaRPr sz="1400" b="0" i="0" u="none" strike="noStrike" cap="none">
              <a:solidFill>
                <a:srgbClr val="000000"/>
              </a:solidFill>
              <a:latin typeface="Arial"/>
              <a:ea typeface="Arial"/>
              <a:cs typeface="Arial"/>
              <a:sym typeface="Arial"/>
            </a:endParaRPr>
          </a:p>
        </p:txBody>
      </p:sp>
      <p:sp>
        <p:nvSpPr>
          <p:cNvPr id="135" name="Google Shape;135;p1"/>
          <p:cNvSpPr txBox="1"/>
          <p:nvPr/>
        </p:nvSpPr>
        <p:spPr>
          <a:xfrm>
            <a:off x="3577904" y="5489117"/>
            <a:ext cx="1422400"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600"/>
              <a:buFont typeface="Arial"/>
              <a:buNone/>
            </a:pPr>
            <a:r>
              <a:rPr lang="es-GT" sz="600" b="0" i="0" u="none" strike="noStrike" cap="none">
                <a:solidFill>
                  <a:schemeClr val="lt1"/>
                </a:solidFill>
                <a:latin typeface="Calibri"/>
                <a:ea typeface="Calibri"/>
                <a:cs typeface="Calibri"/>
                <a:sym typeface="Calibri"/>
              </a:rPr>
              <a:t>Personal temporal 021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600"/>
              <a:buFont typeface="Arial"/>
              <a:buNone/>
            </a:pPr>
            <a:r>
              <a:rPr lang="es-GT" sz="600" b="0" i="0" u="none" strike="noStrike" cap="none">
                <a:solidFill>
                  <a:schemeClr val="lt1"/>
                </a:solidFill>
                <a:latin typeface="Calibri"/>
                <a:ea typeface="Calibri"/>
                <a:cs typeface="Calibri"/>
                <a:sym typeface="Calibri"/>
              </a:rPr>
              <a:t>Personal temporal 022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600"/>
              <a:buFont typeface="Arial"/>
              <a:buNone/>
            </a:pPr>
            <a:r>
              <a:rPr lang="es-GT" sz="600" b="0" i="0" u="none" strike="noStrike" cap="none">
                <a:solidFill>
                  <a:schemeClr val="lt1"/>
                </a:solidFill>
                <a:latin typeface="Calibri"/>
                <a:ea typeface="Calibri"/>
                <a:cs typeface="Calibri"/>
                <a:sym typeface="Calibri"/>
              </a:rPr>
              <a:t>Jornales 031 </a:t>
            </a:r>
            <a:endParaRPr sz="1400" b="0" i="0" u="none" strike="noStrike" cap="none">
              <a:solidFill>
                <a:srgbClr val="000000"/>
              </a:solidFill>
              <a:latin typeface="Arial"/>
              <a:ea typeface="Arial"/>
              <a:cs typeface="Arial"/>
              <a:sym typeface="Arial"/>
            </a:endParaRPr>
          </a:p>
        </p:txBody>
      </p:sp>
      <p:sp>
        <p:nvSpPr>
          <p:cNvPr id="136" name="Google Shape;136;p1"/>
          <p:cNvSpPr txBox="1"/>
          <p:nvPr/>
        </p:nvSpPr>
        <p:spPr>
          <a:xfrm>
            <a:off x="3577904" y="5793397"/>
            <a:ext cx="1422400"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s-GT" sz="900" b="0" i="0" u="none" strike="noStrike" cap="none">
                <a:solidFill>
                  <a:schemeClr val="lt1"/>
                </a:solidFill>
                <a:latin typeface="Calibri"/>
                <a:ea typeface="Calibri"/>
                <a:cs typeface="Calibri"/>
                <a:sym typeface="Calibri"/>
              </a:rPr>
              <a:t>Servicios técnicos o profesionales 029 </a:t>
            </a:r>
            <a:endParaRPr sz="1400" b="0" i="0" u="none" strike="noStrike" cap="none">
              <a:solidFill>
                <a:srgbClr val="000000"/>
              </a:solidFill>
              <a:latin typeface="Arial"/>
              <a:ea typeface="Arial"/>
              <a:cs typeface="Arial"/>
              <a:sym typeface="Arial"/>
            </a:endParaRPr>
          </a:p>
        </p:txBody>
      </p:sp>
      <p:sp>
        <p:nvSpPr>
          <p:cNvPr id="137" name="Google Shape;137;p1"/>
          <p:cNvSpPr txBox="1"/>
          <p:nvPr/>
        </p:nvSpPr>
        <p:spPr>
          <a:xfrm>
            <a:off x="3596319" y="6091307"/>
            <a:ext cx="1422400"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s-GT" sz="900" b="0" i="0" u="none" strike="noStrike" cap="none">
                <a:solidFill>
                  <a:schemeClr val="lt1"/>
                </a:solidFill>
                <a:latin typeface="Calibri"/>
                <a:ea typeface="Calibri"/>
                <a:cs typeface="Calibri"/>
                <a:sym typeface="Calibri"/>
              </a:rPr>
              <a:t>Servicios técnicos o profesionales subgrupo 18</a:t>
            </a:r>
            <a:endParaRPr sz="1400" b="0" i="0" u="none" strike="noStrike" cap="none">
              <a:solidFill>
                <a:srgbClr val="000000"/>
              </a:solidFill>
              <a:latin typeface="Arial"/>
              <a:ea typeface="Arial"/>
              <a:cs typeface="Arial"/>
              <a:sym typeface="Arial"/>
            </a:endParaRPr>
          </a:p>
        </p:txBody>
      </p:sp>
      <p:sp>
        <p:nvSpPr>
          <p:cNvPr id="138" name="Google Shape;138;p1"/>
          <p:cNvSpPr txBox="1"/>
          <p:nvPr/>
        </p:nvSpPr>
        <p:spPr>
          <a:xfrm>
            <a:off x="6930219" y="3962129"/>
            <a:ext cx="1479892" cy="50783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900"/>
              <a:buFont typeface="Arial"/>
              <a:buNone/>
            </a:pPr>
            <a:r>
              <a:rPr lang="es-GT" sz="900" b="0" i="0" u="none" strike="noStrike" cap="none">
                <a:solidFill>
                  <a:schemeClr val="lt1"/>
                </a:solidFill>
                <a:latin typeface="Arial"/>
                <a:ea typeface="Arial"/>
                <a:cs typeface="Arial"/>
                <a:sym typeface="Arial"/>
              </a:rPr>
              <a:t>Ejecución presupuestaria</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900"/>
              <a:buFont typeface="Arial"/>
              <a:buNone/>
            </a:pPr>
            <a:r>
              <a:rPr lang="es-GT" sz="900" b="0" i="0" u="none" strike="noStrike" cap="none">
                <a:solidFill>
                  <a:schemeClr val="lt1"/>
                </a:solidFill>
                <a:latin typeface="Arial"/>
                <a:ea typeface="Arial"/>
                <a:cs typeface="Arial"/>
                <a:sym typeface="Arial"/>
              </a:rPr>
              <a:t>Por grupos de gasto</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39" name="Google Shape;139;p1"/>
          <p:cNvSpPr txBox="1"/>
          <p:nvPr/>
        </p:nvSpPr>
        <p:spPr>
          <a:xfrm>
            <a:off x="7188383" y="5751684"/>
            <a:ext cx="883575" cy="3693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900"/>
              <a:buFont typeface="Arial"/>
              <a:buNone/>
            </a:pPr>
            <a:r>
              <a:rPr lang="es-GT" sz="900" b="0" i="0" u="none" strike="noStrike" cap="none" dirty="0">
                <a:solidFill>
                  <a:schemeClr val="lt1"/>
                </a:solidFill>
                <a:latin typeface="Arial"/>
                <a:ea typeface="Arial"/>
                <a:cs typeface="Arial"/>
                <a:sym typeface="Arial"/>
              </a:rPr>
              <a:t>Ejecución por</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900"/>
              <a:buFont typeface="Arial"/>
              <a:buNone/>
            </a:pPr>
            <a:r>
              <a:rPr lang="es-GT" sz="900" b="0" i="0" u="none" strike="noStrike" cap="none" dirty="0">
                <a:solidFill>
                  <a:schemeClr val="lt1"/>
                </a:solidFill>
                <a:latin typeface="Arial"/>
                <a:ea typeface="Arial"/>
                <a:cs typeface="Arial"/>
                <a:sym typeface="Arial"/>
              </a:rPr>
              <a:t>finalidades</a:t>
            </a:r>
            <a:endParaRPr sz="900" b="0" i="0" u="none" strike="noStrike" cap="none" dirty="0">
              <a:solidFill>
                <a:schemeClr val="lt1"/>
              </a:solidFill>
              <a:latin typeface="Arial"/>
              <a:ea typeface="Arial"/>
              <a:cs typeface="Arial"/>
              <a:sym typeface="Arial"/>
            </a:endParaRPr>
          </a:p>
        </p:txBody>
      </p:sp>
      <p:pic>
        <p:nvPicPr>
          <p:cNvPr id="140" name="Google Shape;140;p1"/>
          <p:cNvPicPr preferRelativeResize="0"/>
          <p:nvPr/>
        </p:nvPicPr>
        <p:blipFill rotWithShape="1">
          <a:blip r:embed="rId6">
            <a:alphaModFix/>
          </a:blip>
          <a:srcRect l="7401" t="68689" r="77800" b="5978"/>
          <a:stretch/>
        </p:blipFill>
        <p:spPr>
          <a:xfrm>
            <a:off x="1006623" y="4732505"/>
            <a:ext cx="1767791" cy="1702159"/>
          </a:xfrm>
          <a:prstGeom prst="rect">
            <a:avLst/>
          </a:prstGeom>
          <a:noFill/>
          <a:ln>
            <a:noFill/>
          </a:ln>
        </p:spPr>
      </p:pic>
      <p:sp>
        <p:nvSpPr>
          <p:cNvPr id="141" name="Google Shape;141;p1"/>
          <p:cNvSpPr txBox="1"/>
          <p:nvPr/>
        </p:nvSpPr>
        <p:spPr>
          <a:xfrm>
            <a:off x="5638788" y="3429034"/>
            <a:ext cx="978000" cy="215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800"/>
              <a:buFont typeface="Arial"/>
              <a:buNone/>
            </a:pPr>
            <a:r>
              <a:rPr lang="es-GT" sz="800" b="0" i="0" u="none" strike="noStrike" cap="none">
                <a:solidFill>
                  <a:schemeClr val="dk1"/>
                </a:solidFill>
                <a:highlight>
                  <a:schemeClr val="lt1"/>
                </a:highlight>
                <a:latin typeface="Arial"/>
                <a:ea typeface="Arial"/>
                <a:cs typeface="Arial"/>
                <a:sym typeface="Arial"/>
              </a:rPr>
              <a:t>Q24,774,118.59</a:t>
            </a:r>
            <a:endParaRPr sz="800" b="0" i="0" u="none" strike="noStrike" cap="none">
              <a:solidFill>
                <a:srgbClr val="000000"/>
              </a:solidFill>
              <a:highlight>
                <a:schemeClr val="lt1"/>
              </a:highlight>
              <a:latin typeface="Arial"/>
              <a:ea typeface="Arial"/>
              <a:cs typeface="Arial"/>
              <a:sym typeface="Arial"/>
            </a:endParaRPr>
          </a:p>
        </p:txBody>
      </p:sp>
      <p:graphicFrame>
        <p:nvGraphicFramePr>
          <p:cNvPr id="142" name="Google Shape;142;p1"/>
          <p:cNvGraphicFramePr/>
          <p:nvPr>
            <p:extLst>
              <p:ext uri="{D42A27DB-BD31-4B8C-83A1-F6EECF244321}">
                <p14:modId xmlns:p14="http://schemas.microsoft.com/office/powerpoint/2010/main" val="696583734"/>
              </p:ext>
            </p:extLst>
          </p:nvPr>
        </p:nvGraphicFramePr>
        <p:xfrm>
          <a:off x="8615038" y="1646440"/>
          <a:ext cx="3460168" cy="5044665"/>
        </p:xfrm>
        <a:graphic>
          <a:graphicData uri="http://schemas.openxmlformats.org/drawingml/2006/table">
            <a:tbl>
              <a:tblPr firstRow="1" bandRow="1">
                <a:noFill/>
                <a:tableStyleId>{EFCE47F7-FBD6-4C46-9AFB-31E4A0925E5F}</a:tableStyleId>
              </a:tblPr>
              <a:tblGrid>
                <a:gridCol w="3460168">
                  <a:extLst>
                    <a:ext uri="{9D8B030D-6E8A-4147-A177-3AD203B41FA5}">
                      <a16:colId xmlns:a16="http://schemas.microsoft.com/office/drawing/2014/main" val="20000"/>
                    </a:ext>
                  </a:extLst>
                </a:gridCol>
              </a:tblGrid>
              <a:tr h="652351">
                <a:tc>
                  <a:txBody>
                    <a:bodyPr/>
                    <a:lstStyle/>
                    <a:p>
                      <a:pPr marL="0" marR="0" lvl="0" indent="0" algn="just" rtl="0">
                        <a:lnSpc>
                          <a:spcPct val="100000"/>
                        </a:lnSpc>
                        <a:spcBef>
                          <a:spcPts val="0"/>
                        </a:spcBef>
                        <a:spcAft>
                          <a:spcPts val="0"/>
                        </a:spcAft>
                        <a:buNone/>
                      </a:pPr>
                      <a:r>
                        <a:rPr lang="es-GT" sz="600" dirty="0"/>
                        <a:t>Nuevas funcionalidades en el portal Comunicaciones Electrónicas -CEO- </a:t>
                      </a:r>
                      <a:r>
                        <a:rPr lang="es-GT" sz="600" b="0" dirty="0"/>
                        <a:t>Se puso a disposición de los usuarios la solicitud en línea, los servicios de:  Pensión civil por jubilación; Derechos Post Mortem; y Rehabilitación administrativa y los respectivos instructivos para facilitar su uso. Estas innovaciones tecnológicas permiten a los usuarios ahorrar tiempo y otros recursos, porque ya no tendrán necesidad de acudir a las sedes de esta Oficina para realizar dichos trámites, ahora los podrán hacer a distancia, lo que representa un logro trascendental para la ONSEC y el Gobierno actual.</a:t>
                      </a:r>
                      <a:endParaRPr sz="600" b="0" dirty="0">
                        <a:highlight>
                          <a:srgbClr val="808000"/>
                        </a:highlight>
                      </a:endParaRPr>
                    </a:p>
                  </a:txBody>
                  <a:tcPr marL="91450" marR="91450" marT="45725" marB="45725"/>
                </a:tc>
                <a:extLst>
                  <a:ext uri="{0D108BD9-81ED-4DB2-BD59-A6C34878D82A}">
                    <a16:rowId xmlns:a16="http://schemas.microsoft.com/office/drawing/2014/main" val="10000"/>
                  </a:ext>
                </a:extLst>
              </a:tr>
              <a:tr h="495947">
                <a:tc>
                  <a:txBody>
                    <a:bodyPr/>
                    <a:lstStyle/>
                    <a:p>
                      <a:pPr marL="0" marR="0" lvl="0" indent="0" algn="just" rtl="0">
                        <a:lnSpc>
                          <a:spcPct val="100000"/>
                        </a:lnSpc>
                        <a:spcBef>
                          <a:spcPts val="0"/>
                        </a:spcBef>
                        <a:spcAft>
                          <a:spcPts val="0"/>
                        </a:spcAft>
                        <a:buNone/>
                      </a:pPr>
                      <a:r>
                        <a:rPr lang="es-GT" sz="600" b="1" dirty="0"/>
                        <a:t>Creación de formulario y cuestionarios electrónicos para trámite de puestos y remuneraciones. </a:t>
                      </a:r>
                      <a:r>
                        <a:rPr lang="es-GT" sz="600" dirty="0"/>
                        <a:t>Se modernizó la manera de realizar estos trámites relacionados, por medio de la creación del Cuestionario electrónico de Clasificación de Puestos y Remuneraciones; Revisión a la Clasificación de Puestos; y Formulario para la Creación de Códigos Bono, en beneficio de las instituciones que se rigen por la Ley de Servicio Civil.</a:t>
                      </a:r>
                      <a:endParaRPr sz="600" dirty="0">
                        <a:highlight>
                          <a:srgbClr val="808000"/>
                        </a:highlight>
                      </a:endParaRPr>
                    </a:p>
                  </a:txBody>
                  <a:tcPr marL="91450" marR="91450" marT="45725" marB="45725"/>
                </a:tc>
                <a:extLst>
                  <a:ext uri="{0D108BD9-81ED-4DB2-BD59-A6C34878D82A}">
                    <a16:rowId xmlns:a16="http://schemas.microsoft.com/office/drawing/2014/main" val="10001"/>
                  </a:ext>
                </a:extLst>
              </a:tr>
              <a:tr h="781014">
                <a:tc>
                  <a:txBody>
                    <a:bodyPr/>
                    <a:lstStyle/>
                    <a:p>
                      <a:pPr marL="0" marR="0" lvl="0" indent="0" algn="just" rtl="0">
                        <a:lnSpc>
                          <a:spcPct val="115000"/>
                        </a:lnSpc>
                        <a:spcBef>
                          <a:spcPts val="0"/>
                        </a:spcBef>
                        <a:spcAft>
                          <a:spcPts val="0"/>
                        </a:spcAft>
                        <a:buNone/>
                      </a:pPr>
                      <a:r>
                        <a:rPr lang="es-GT" sz="600" b="1" dirty="0"/>
                        <a:t>Más y mejores servicios a la población.</a:t>
                      </a:r>
                      <a:r>
                        <a:rPr lang="es-GT" sz="600" dirty="0"/>
                        <a:t> Se benefició a 747 personas con la autorización de pensiones y contribuciones voluntarias para aportar al Régimen de Clases Pasivas Civiles del Estado y se atendieron a 17,679 usuarios por medio de ventanillas en la sede central, sedes regionales y delegaciones en el territorio. Se benefició a 889 personas con certificaciones de servicio, así como a 6,024 con acciones de personal y certificaciones de elegibilidad para optar a cargos públicos. Se registraron y aprobaron 51,016 acciones de puestos y beneficios monetarios; asimismo, se atendieron a 379 personas con peticiones jurídico laborales resueltas.</a:t>
                      </a:r>
                      <a:endParaRPr sz="600" dirty="0"/>
                    </a:p>
                  </a:txBody>
                  <a:tcPr marL="91450" marR="91450" marT="45725" marB="45725"/>
                </a:tc>
                <a:extLst>
                  <a:ext uri="{0D108BD9-81ED-4DB2-BD59-A6C34878D82A}">
                    <a16:rowId xmlns:a16="http://schemas.microsoft.com/office/drawing/2014/main" val="10002"/>
                  </a:ext>
                </a:extLst>
              </a:tr>
              <a:tr h="578196">
                <a:tc>
                  <a:txBody>
                    <a:bodyPr/>
                    <a:lstStyle/>
                    <a:p>
                      <a:pPr marL="0" lvl="0" indent="0" algn="just" rtl="0">
                        <a:lnSpc>
                          <a:spcPct val="115000"/>
                        </a:lnSpc>
                        <a:spcBef>
                          <a:spcPts val="0"/>
                        </a:spcBef>
                        <a:spcAft>
                          <a:spcPts val="0"/>
                        </a:spcAft>
                        <a:buClr>
                          <a:schemeClr val="dk1"/>
                        </a:buClr>
                        <a:buSzPts val="1100"/>
                        <a:buFont typeface="Arial"/>
                        <a:buNone/>
                      </a:pPr>
                      <a:r>
                        <a:rPr lang="es-GT" sz="600" b="1" dirty="0"/>
                        <a:t>Continúan las brigadas “</a:t>
                      </a:r>
                      <a:r>
                        <a:rPr lang="es-GT" sz="600" b="1" dirty="0" err="1"/>
                        <a:t>Onsec</a:t>
                      </a:r>
                      <a:r>
                        <a:rPr lang="es-GT" sz="600" b="1" dirty="0"/>
                        <a:t> más cerca de ti”. </a:t>
                      </a:r>
                      <a:r>
                        <a:rPr lang="es-GT" sz="600" dirty="0"/>
                        <a:t>Con el fin de acercar a los servidores públicos,  la información sobre los beneficios de la Ley de Clases Pasivas Civiles del Estado, se desarrollaron brigadas informativas en la SIE, SOSEP, SESAN, SECCATID, SGP, SEPREM, SPP a nivel central y a nivel territorial en el departamento de Zacapa. A la fecha se han atendido 1,462 personas de ministerios, secretarías y otras dependencias.</a:t>
                      </a:r>
                      <a:endParaRPr sz="600" dirty="0"/>
                    </a:p>
                  </a:txBody>
                  <a:tcPr marL="91450" marR="91450" marT="45725" marB="45725"/>
                </a:tc>
                <a:extLst>
                  <a:ext uri="{0D108BD9-81ED-4DB2-BD59-A6C34878D82A}">
                    <a16:rowId xmlns:a16="http://schemas.microsoft.com/office/drawing/2014/main" val="10003"/>
                  </a:ext>
                </a:extLst>
              </a:tr>
              <a:tr h="515607">
                <a:tc>
                  <a:txBody>
                    <a:bodyPr/>
                    <a:lstStyle/>
                    <a:p>
                      <a:pPr marL="0" lvl="0" indent="0" algn="just" rtl="0">
                        <a:lnSpc>
                          <a:spcPct val="115000"/>
                        </a:lnSpc>
                        <a:spcBef>
                          <a:spcPts val="0"/>
                        </a:spcBef>
                        <a:spcAft>
                          <a:spcPts val="0"/>
                        </a:spcAft>
                        <a:buClr>
                          <a:schemeClr val="dk1"/>
                        </a:buClr>
                        <a:buSzPts val="1100"/>
                        <a:buFont typeface="Arial"/>
                        <a:buNone/>
                      </a:pPr>
                      <a:r>
                        <a:rPr lang="es-GT" sz="600" b="1" dirty="0"/>
                        <a:t>Se logra exoneración de pago con el Banrural. </a:t>
                      </a:r>
                      <a:r>
                        <a:rPr lang="es-GT" sz="600" dirty="0"/>
                        <a:t>Con la finalidad de beneficiar a los usuarios de certificaciones de servicios y agilizar los procesos para el ingreso de los recursos a esta Oficina, se logró la exoneración por parte del Banrural del “cobro genérico en línea con cobro de comisión trasladado al usuario”, para contribuir de esa manera, con la economía de la población guatemalteca.</a:t>
                      </a:r>
                      <a:endParaRPr sz="600" dirty="0"/>
                    </a:p>
                  </a:txBody>
                  <a:tcPr marL="91450" marR="91450" marT="45725" marB="45725">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4"/>
                  </a:ext>
                </a:extLst>
              </a:tr>
              <a:tr h="308761">
                <a:tc>
                  <a:txBody>
                    <a:bodyPr/>
                    <a:lstStyle/>
                    <a:p>
                      <a:pPr marL="0" lvl="0" indent="0" algn="just" rtl="0">
                        <a:lnSpc>
                          <a:spcPct val="115000"/>
                        </a:lnSpc>
                        <a:spcBef>
                          <a:spcPts val="0"/>
                        </a:spcBef>
                        <a:spcAft>
                          <a:spcPts val="0"/>
                        </a:spcAft>
                        <a:buNone/>
                      </a:pPr>
                      <a:r>
                        <a:rPr lang="es-GT" sz="600" b="1" dirty="0"/>
                        <a:t>Se aprobó el Manual de Gestión del Desarrollo. </a:t>
                      </a:r>
                      <a:r>
                        <a:rPr lang="es-GT" sz="600" dirty="0"/>
                        <a:t>Este instrumento técnico permite a las instituciones que se rigen por la Ley de Servicio Civil, el registro de inducción, capacitación y </a:t>
                      </a:r>
                      <a:r>
                        <a:rPr lang="es-GT" sz="600"/>
                        <a:t>formación de </a:t>
                      </a:r>
                      <a:r>
                        <a:rPr lang="es-GT" sz="600" dirty="0"/>
                        <a:t>su personal</a:t>
                      </a:r>
                      <a:endParaRPr sz="600" dirty="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5"/>
                  </a:ext>
                </a:extLst>
              </a:tr>
              <a:tr h="445195">
                <a:tc>
                  <a:txBody>
                    <a:bodyPr/>
                    <a:lstStyle/>
                    <a:p>
                      <a:pPr marL="0" lvl="0" indent="0" algn="just" rtl="0">
                        <a:lnSpc>
                          <a:spcPct val="115000"/>
                        </a:lnSpc>
                        <a:spcBef>
                          <a:spcPts val="0"/>
                        </a:spcBef>
                        <a:spcAft>
                          <a:spcPts val="0"/>
                        </a:spcAft>
                        <a:buClr>
                          <a:schemeClr val="dk1"/>
                        </a:buClr>
                        <a:buSzPts val="1100"/>
                        <a:buFont typeface="Arial"/>
                        <a:buNone/>
                      </a:pPr>
                      <a:r>
                        <a:rPr lang="es-GT" sz="600" b="1" dirty="0"/>
                        <a:t>Se desarrollaron capacidades técnicas sobre el Manual de Gestión del Desempeño.</a:t>
                      </a:r>
                      <a:r>
                        <a:rPr lang="es-GT" sz="600" dirty="0"/>
                        <a:t> Con la finalidad de registrar los resultados de las evaluaciones del desempeño de los servidores públicos a través del Sistema Informático de Administración de Recursos Humanos (SIARH), se impartió una capacitación al personal de recursos humanos de 37 instituciones del Organismo Ejecutivo y otras instituciones que se rigen por la Ley de Servicio Civil</a:t>
                      </a:r>
                      <a:endParaRPr sz="600" dirty="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6"/>
                  </a:ext>
                </a:extLst>
              </a:tr>
              <a:tr h="445195">
                <a:tc>
                  <a:txBody>
                    <a:bodyPr/>
                    <a:lstStyle/>
                    <a:p>
                      <a:pPr marL="0" lvl="0" indent="0" algn="just" rtl="0">
                        <a:lnSpc>
                          <a:spcPct val="115000"/>
                        </a:lnSpc>
                        <a:spcBef>
                          <a:spcPts val="0"/>
                        </a:spcBef>
                        <a:spcAft>
                          <a:spcPts val="0"/>
                        </a:spcAft>
                        <a:buClr>
                          <a:schemeClr val="dk1"/>
                        </a:buClr>
                        <a:buSzPts val="1100"/>
                        <a:buFont typeface="Arial"/>
                        <a:buNone/>
                      </a:pPr>
                      <a:r>
                        <a:rPr lang="es-GT" sz="600" b="1" dirty="0"/>
                        <a:t>Participación de ONSEC en espacios internacionales. </a:t>
                      </a:r>
                      <a:r>
                        <a:rPr lang="es-GT" sz="600" dirty="0"/>
                        <a:t>La Directora de ONSEC participó en el “Diálogo sobre experiencias y desafíos futuros de las administraciones públicas regionales”, durante la IX Reunión Intermedia de Autoridades del Foro de la Función Pública de Centroamérica y el Caribe, espacio donde compartió los avances en el proceso de innovación y modernización de los servicios de esta Oficina.</a:t>
                      </a:r>
                      <a:endParaRPr sz="600" b="1" dirty="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7"/>
                  </a:ext>
                </a:extLst>
              </a:tr>
              <a:tr h="469856">
                <a:tc>
                  <a:txBody>
                    <a:bodyPr/>
                    <a:lstStyle/>
                    <a:p>
                      <a:pPr marL="0" lvl="0" indent="0" algn="just" rtl="0">
                        <a:lnSpc>
                          <a:spcPct val="115000"/>
                        </a:lnSpc>
                        <a:spcBef>
                          <a:spcPts val="0"/>
                        </a:spcBef>
                        <a:spcAft>
                          <a:spcPts val="0"/>
                        </a:spcAft>
                        <a:buClr>
                          <a:schemeClr val="dk1"/>
                        </a:buClr>
                        <a:buSzPts val="1100"/>
                        <a:buFont typeface="Arial"/>
                        <a:buNone/>
                      </a:pPr>
                      <a:endParaRPr sz="600" dirty="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8"/>
                  </a:ext>
                </a:extLst>
              </a:tr>
            </a:tbl>
          </a:graphicData>
        </a:graphic>
      </p:graphicFrame>
      <p:sp>
        <p:nvSpPr>
          <p:cNvPr id="143" name="Google Shape;143;p1"/>
          <p:cNvSpPr txBox="1"/>
          <p:nvPr/>
        </p:nvSpPr>
        <p:spPr>
          <a:xfrm>
            <a:off x="7611975" y="6178750"/>
            <a:ext cx="817200" cy="200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800"/>
              <a:buFont typeface="Arial"/>
              <a:buNone/>
            </a:pPr>
            <a:r>
              <a:rPr lang="es-GT" sz="700" b="0" i="0" u="none" strike="noStrike" cap="none">
                <a:solidFill>
                  <a:schemeClr val="lt1"/>
                </a:solidFill>
                <a:latin typeface="Calibri"/>
                <a:ea typeface="Calibri"/>
                <a:cs typeface="Calibri"/>
                <a:sym typeface="Calibri"/>
              </a:rPr>
              <a:t>Q.24,774,118.59</a:t>
            </a:r>
            <a:endParaRPr sz="700" b="0" i="0" u="none" strike="noStrike" cap="none">
              <a:solidFill>
                <a:schemeClr val="lt1"/>
              </a:solidFill>
              <a:latin typeface="Arial"/>
              <a:ea typeface="Arial"/>
              <a:cs typeface="Arial"/>
              <a:sym typeface="Arial"/>
            </a:endParaRPr>
          </a:p>
        </p:txBody>
      </p:sp>
      <p:sp>
        <p:nvSpPr>
          <p:cNvPr id="144" name="Google Shape;144;p1"/>
          <p:cNvSpPr txBox="1"/>
          <p:nvPr/>
        </p:nvSpPr>
        <p:spPr>
          <a:xfrm>
            <a:off x="6203613" y="1462212"/>
            <a:ext cx="1003300" cy="21540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800"/>
              <a:buFont typeface="Arial"/>
              <a:buNone/>
            </a:pPr>
            <a:r>
              <a:rPr lang="es-GT" sz="800" b="0" i="0" u="none" strike="noStrike" cap="none">
                <a:solidFill>
                  <a:schemeClr val="dk1"/>
                </a:solidFill>
                <a:latin typeface="Arial"/>
                <a:ea typeface="Arial"/>
                <a:cs typeface="Arial"/>
                <a:sym typeface="Arial"/>
              </a:rPr>
              <a:t>Pegar gráfica</a:t>
            </a:r>
            <a:endParaRPr sz="1400" b="0" i="0" u="none" strike="noStrike" cap="none">
              <a:solidFill>
                <a:srgbClr val="000000"/>
              </a:solidFill>
              <a:latin typeface="Arial"/>
              <a:ea typeface="Arial"/>
              <a:cs typeface="Arial"/>
              <a:sym typeface="Arial"/>
            </a:endParaRPr>
          </a:p>
        </p:txBody>
      </p:sp>
      <p:pic>
        <p:nvPicPr>
          <p:cNvPr id="145" name="Google Shape;145;p1"/>
          <p:cNvPicPr preferRelativeResize="0"/>
          <p:nvPr/>
        </p:nvPicPr>
        <p:blipFill>
          <a:blip r:embed="rId7">
            <a:alphaModFix/>
          </a:blip>
          <a:stretch>
            <a:fillRect/>
          </a:stretch>
        </p:blipFill>
        <p:spPr>
          <a:xfrm>
            <a:off x="5818450" y="1383300"/>
            <a:ext cx="2141950" cy="1361675"/>
          </a:xfrm>
          <a:prstGeom prst="rect">
            <a:avLst/>
          </a:prstGeom>
          <a:noFill/>
          <a:ln>
            <a:noFill/>
          </a:ln>
        </p:spPr>
      </p:pic>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824</Words>
  <Application>Microsoft Office PowerPoint</Application>
  <PresentationFormat>Panorámica</PresentationFormat>
  <Paragraphs>88</Paragraphs>
  <Slides>1</Slides>
  <Notes>1</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vt:i4>
      </vt:variant>
    </vt:vector>
  </HeadingPairs>
  <TitlesOfParts>
    <vt:vector size="4" baseType="lpstr">
      <vt:lpstr>Arial</vt:lpstr>
      <vt:lpstr>Calibri</vt:lpstr>
      <vt:lpstr>Tema de Office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Pablo Andres PAAR. Alvarez Rodas</dc:creator>
  <cp:lastModifiedBy>Velia Margarita VMML. Moscoso Lemus</cp:lastModifiedBy>
  <cp:revision>4</cp:revision>
  <dcterms:created xsi:type="dcterms:W3CDTF">2023-05-03T15:43:52Z</dcterms:created>
  <dcterms:modified xsi:type="dcterms:W3CDTF">2023-07-07T00:04:25Z</dcterms:modified>
</cp:coreProperties>
</file>