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12192000" cy="6858000"/>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6" roundtripDataSignature="AMtx7mgBn65sFE05n/yZk0Rao+q4b9+3/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customschemas.google.com/relationships/presentationmetadata" Target="metadata"/><Relationship Id="rId10" Type="http://schemas.openxmlformats.org/officeDocument/2006/relationships/tableStyles" Target="tableStyles.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merlyn.carranza\AppData\Local\Microsoft\Windows\INetCache\Content.Outlook\4ATUW8R8\Tablero%20de%20Rendici&#243;n%20de%20Cuentas%20al%2031%20de%20marzo%20-%20copia.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w="6350" cap="flat" cmpd="sng" algn="ctr">
          <a:noFill/>
          <a:prstDash val="solid"/>
          <a:round/>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9.8611061239494896E-2"/>
          <c:y val="0.20452584500085449"/>
          <c:w val="0.81388888888888888"/>
          <c:h val="0.44415099154272381"/>
        </c:manualLayout>
      </c:layout>
      <c:pie3DChart>
        <c:varyColors val="1"/>
        <c:ser>
          <c:idx val="0"/>
          <c:order val="0"/>
          <c:dPt>
            <c:idx val="0"/>
            <c:bubble3D val="0"/>
            <c:spPr>
              <a:solidFill>
                <a:schemeClr val="accent1"/>
              </a:solidFill>
              <a:ln>
                <a:noFill/>
              </a:ln>
              <a:effectLst/>
              <a:sp3d>
                <a:contourClr>
                  <a:schemeClr val="lt1"/>
                </a:contourClr>
              </a:sp3d>
            </c:spPr>
            <c:extLst>
              <c:ext xmlns:c16="http://schemas.microsoft.com/office/drawing/2014/chart" uri="{C3380CC4-5D6E-409C-BE32-E72D297353CC}">
                <c16:uniqueId val="{00000001-003F-4B61-8F18-5A5E5A1109A1}"/>
              </c:ext>
            </c:extLst>
          </c:dPt>
          <c:dPt>
            <c:idx val="1"/>
            <c:bubble3D val="0"/>
            <c:spPr>
              <a:solidFill>
                <a:schemeClr val="accent2"/>
              </a:solidFill>
              <a:ln>
                <a:noFill/>
              </a:ln>
              <a:effectLst/>
              <a:sp3d>
                <a:contourClr>
                  <a:schemeClr val="lt1"/>
                </a:contourClr>
              </a:sp3d>
            </c:spPr>
            <c:extLst>
              <c:ext xmlns:c16="http://schemas.microsoft.com/office/drawing/2014/chart" uri="{C3380CC4-5D6E-409C-BE32-E72D297353CC}">
                <c16:uniqueId val="{00000003-003F-4B61-8F18-5A5E5A1109A1}"/>
              </c:ext>
            </c:extLst>
          </c:dPt>
          <c:dPt>
            <c:idx val="2"/>
            <c:bubble3D val="0"/>
            <c:spPr>
              <a:solidFill>
                <a:schemeClr val="accent3"/>
              </a:solidFill>
              <a:ln>
                <a:noFill/>
              </a:ln>
              <a:effectLst/>
              <a:sp3d>
                <a:contourClr>
                  <a:schemeClr val="lt1"/>
                </a:contourClr>
              </a:sp3d>
            </c:spPr>
            <c:extLst>
              <c:ext xmlns:c16="http://schemas.microsoft.com/office/drawing/2014/chart" uri="{C3380CC4-5D6E-409C-BE32-E72D297353CC}">
                <c16:uniqueId val="{00000005-003F-4B61-8F18-5A5E5A1109A1}"/>
              </c:ext>
            </c:extLst>
          </c:dPt>
          <c:dLbls>
            <c:dLbl>
              <c:idx val="0"/>
              <c:layout>
                <c:manualLayout>
                  <c:x val="-5.9817953345717755E-3"/>
                  <c:y val="0.14174389502906745"/>
                </c:manualLayout>
              </c:layout>
              <c:tx>
                <c:rich>
                  <a:bodyPr rot="0" spcFirstLastPara="1" vertOverflow="ellipsis" vert="horz" wrap="square" lIns="38100" tIns="19050" rIns="38100" bIns="19050" anchor="ctr" anchorCtr="1">
                    <a:noAutofit/>
                  </a:bodyPr>
                  <a:lstStyle/>
                  <a:p>
                    <a:pPr>
                      <a:defRPr sz="6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fld id="{3D8A7FFA-DE52-4AEA-92FC-D1D4B3E21689}" type="VALUE">
                      <a:rPr lang="es-MX" sz="600">
                        <a:latin typeface="Arial" panose="020B0604020202020204" pitchFamily="34" charset="0"/>
                        <a:cs typeface="Arial" panose="020B0604020202020204" pitchFamily="34" charset="0"/>
                      </a:rPr>
                      <a:pPr>
                        <a:defRPr sz="600">
                          <a:solidFill>
                            <a:schemeClr val="tx1">
                              <a:lumMod val="75000"/>
                              <a:lumOff val="25000"/>
                            </a:schemeClr>
                          </a:solidFill>
                          <a:latin typeface="Arial" panose="020B0604020202020204" pitchFamily="34" charset="0"/>
                          <a:cs typeface="Arial" panose="020B0604020202020204" pitchFamily="34" charset="0"/>
                        </a:defRPr>
                      </a:pPr>
                      <a:t>[VALOR]</a:t>
                    </a:fld>
                    <a:br>
                      <a:rPr lang="es-MX" sz="600">
                        <a:latin typeface="Arial" panose="020B0604020202020204" pitchFamily="34" charset="0"/>
                        <a:cs typeface="Arial" panose="020B0604020202020204" pitchFamily="34" charset="0"/>
                      </a:rPr>
                    </a:br>
                    <a:fld id="{1C5B23B2-7162-4B80-A9E8-A5A16CBDC1F8}" type="CATEGORYNAME">
                      <a:rPr lang="es-MX" sz="600">
                        <a:latin typeface="Arial" panose="020B0604020202020204" pitchFamily="34" charset="0"/>
                        <a:cs typeface="Arial" panose="020B0604020202020204" pitchFamily="34" charset="0"/>
                      </a:rPr>
                      <a:pPr>
                        <a:defRPr sz="600">
                          <a:solidFill>
                            <a:schemeClr val="tx1">
                              <a:lumMod val="75000"/>
                              <a:lumOff val="25000"/>
                            </a:schemeClr>
                          </a:solidFill>
                          <a:latin typeface="Arial" panose="020B0604020202020204" pitchFamily="34" charset="0"/>
                          <a:cs typeface="Arial" panose="020B0604020202020204" pitchFamily="34" charset="0"/>
                        </a:defRPr>
                      </a:pPr>
                      <a:t>[NOMBRE DE CATEGORÍA]</a:t>
                    </a:fld>
                    <a:endParaRPr lang="es-MX" sz="600">
                      <a:latin typeface="Arial" panose="020B0604020202020204" pitchFamily="34" charset="0"/>
                      <a:cs typeface="Arial" panose="020B0604020202020204" pitchFamily="34" charset="0"/>
                    </a:endParaRPr>
                  </a:p>
                </c:rich>
              </c:tx>
              <c:spPr>
                <a:noFill/>
                <a:ln>
                  <a:noFill/>
                </a:ln>
                <a:effectLst/>
              </c:spPr>
              <c:txPr>
                <a:bodyPr rot="0" spcFirstLastPara="1" vertOverflow="ellipsis" vert="horz" wrap="square" lIns="38100" tIns="19050" rIns="38100" bIns="19050" anchor="ctr" anchorCtr="1">
                  <a:noAutofit/>
                </a:bodyPr>
                <a:lstStyle/>
                <a:p>
                  <a:pPr>
                    <a:defRPr sz="6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s-GT"/>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15:layout>
                    <c:manualLayout>
                      <c:w val="0.54933408568228648"/>
                      <c:h val="0.21720450500393895"/>
                    </c:manualLayout>
                  </c15:layout>
                  <c15:dlblFieldTable/>
                  <c15:showDataLabelsRange val="0"/>
                </c:ext>
                <c:ext xmlns:c16="http://schemas.microsoft.com/office/drawing/2014/chart" uri="{C3380CC4-5D6E-409C-BE32-E72D297353CC}">
                  <c16:uniqueId val="{00000001-003F-4B61-8F18-5A5E5A1109A1}"/>
                </c:ext>
              </c:extLst>
            </c:dLbl>
            <c:dLbl>
              <c:idx val="1"/>
              <c:layout>
                <c:manualLayout>
                  <c:x val="2.9910154145268066E-3"/>
                  <c:y val="-1.195193746631808E-3"/>
                </c:manualLayout>
              </c:layout>
              <c:tx>
                <c:rich>
                  <a:bodyPr rot="0" spcFirstLastPara="1" vertOverflow="ellipsis" vert="horz" wrap="square" lIns="38100" tIns="19050" rIns="38100" bIns="19050" anchor="ctr" anchorCtr="1">
                    <a:noAutofit/>
                  </a:bodyPr>
                  <a:lstStyle/>
                  <a:p>
                    <a:pPr>
                      <a:defRPr sz="6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fld id="{12C438FD-62FF-4644-A6B2-A532F7EC1A77}" type="VALUE">
                      <a:rPr lang="en-US" sz="600">
                        <a:latin typeface="Arial" panose="020B0604020202020204" pitchFamily="34" charset="0"/>
                        <a:cs typeface="Arial" panose="020B0604020202020204" pitchFamily="34" charset="0"/>
                      </a:rPr>
                      <a:pPr>
                        <a:defRPr sz="600">
                          <a:solidFill>
                            <a:schemeClr val="tx1">
                              <a:lumMod val="75000"/>
                              <a:lumOff val="25000"/>
                            </a:schemeClr>
                          </a:solidFill>
                          <a:latin typeface="Arial" panose="020B0604020202020204" pitchFamily="34" charset="0"/>
                          <a:cs typeface="Arial" panose="020B0604020202020204" pitchFamily="34" charset="0"/>
                        </a:defRPr>
                      </a:pPr>
                      <a:t>[VALOR]</a:t>
                    </a:fld>
                    <a:r>
                      <a:rPr lang="en-US" sz="600">
                        <a:latin typeface="Arial" panose="020B0604020202020204" pitchFamily="34" charset="0"/>
                        <a:cs typeface="Arial" panose="020B0604020202020204" pitchFamily="34" charset="0"/>
                      </a:rPr>
                      <a:t> </a:t>
                    </a:r>
                  </a:p>
                  <a:p>
                    <a:pPr>
                      <a:defRPr sz="600">
                        <a:solidFill>
                          <a:schemeClr val="tx1">
                            <a:lumMod val="75000"/>
                            <a:lumOff val="25000"/>
                          </a:schemeClr>
                        </a:solidFill>
                        <a:latin typeface="Arial" panose="020B0604020202020204" pitchFamily="34" charset="0"/>
                        <a:cs typeface="Arial" panose="020B0604020202020204" pitchFamily="34" charset="0"/>
                      </a:defRPr>
                    </a:pPr>
                    <a:fld id="{A69968F2-94F4-474F-8704-50D53039107D}" type="CATEGORYNAME">
                      <a:rPr lang="en-US" sz="600">
                        <a:latin typeface="Arial" panose="020B0604020202020204" pitchFamily="34" charset="0"/>
                        <a:cs typeface="Arial" panose="020B0604020202020204" pitchFamily="34" charset="0"/>
                      </a:rPr>
                      <a:pPr>
                        <a:defRPr sz="600">
                          <a:solidFill>
                            <a:schemeClr val="tx1">
                              <a:lumMod val="75000"/>
                              <a:lumOff val="25000"/>
                            </a:schemeClr>
                          </a:solidFill>
                          <a:latin typeface="Arial" panose="020B0604020202020204" pitchFamily="34" charset="0"/>
                          <a:cs typeface="Arial" panose="020B0604020202020204" pitchFamily="34" charset="0"/>
                        </a:defRPr>
                      </a:pPr>
                      <a:t>[NOMBRE DE CATEGORÍA]</a:t>
                    </a:fld>
                    <a:endParaRPr lang="es-GT"/>
                  </a:p>
                </c:rich>
              </c:tx>
              <c:spPr>
                <a:noFill/>
                <a:ln>
                  <a:noFill/>
                </a:ln>
                <a:effectLst/>
              </c:spPr>
              <c:txPr>
                <a:bodyPr rot="0" spcFirstLastPara="1" vertOverflow="ellipsis" vert="horz" wrap="square" lIns="38100" tIns="19050" rIns="38100" bIns="19050" anchor="ctr" anchorCtr="1">
                  <a:noAutofit/>
                </a:bodyPr>
                <a:lstStyle/>
                <a:p>
                  <a:pPr>
                    <a:defRPr sz="6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s-GT"/>
                </a:p>
              </c:txPr>
              <c:showLegendKey val="0"/>
              <c:showVal val="1"/>
              <c:showCatName val="0"/>
              <c:showSerName val="0"/>
              <c:showPercent val="0"/>
              <c:showBubbleSize val="0"/>
              <c:extLst>
                <c:ext xmlns:c15="http://schemas.microsoft.com/office/drawing/2012/chart" uri="{CE6537A1-D6FC-4f65-9D91-7224C49458BB}">
                  <c15:layout>
                    <c:manualLayout>
                      <c:w val="0.54134435321911523"/>
                      <c:h val="0.28461857216572684"/>
                    </c:manualLayout>
                  </c15:layout>
                  <c15:dlblFieldTable/>
                  <c15:showDataLabelsRange val="0"/>
                </c:ext>
                <c:ext xmlns:c16="http://schemas.microsoft.com/office/drawing/2014/chart" uri="{C3380CC4-5D6E-409C-BE32-E72D297353CC}">
                  <c16:uniqueId val="{00000003-003F-4B61-8F18-5A5E5A1109A1}"/>
                </c:ext>
              </c:extLst>
            </c:dLbl>
            <c:dLbl>
              <c:idx val="2"/>
              <c:layout>
                <c:manualLayout>
                  <c:x val="0.29442338437337034"/>
                  <c:y val="5.8573283425937102E-2"/>
                </c:manualLayout>
              </c:layout>
              <c:tx>
                <c:rich>
                  <a:bodyPr rot="0" spcFirstLastPara="1" vertOverflow="ellipsis" vert="horz" wrap="square" lIns="38100" tIns="19050" rIns="38100" bIns="19050" anchor="ctr" anchorCtr="1">
                    <a:noAutofit/>
                  </a:bodyPr>
                  <a:lstStyle/>
                  <a:p>
                    <a:pPr>
                      <a:defRPr sz="6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fld id="{629FB6D2-6481-406C-8E24-FE9F9136CEF4}" type="VALUE">
                      <a:rPr lang="en-US" sz="600">
                        <a:latin typeface="Arial" panose="020B0604020202020204" pitchFamily="34" charset="0"/>
                        <a:cs typeface="Arial" panose="020B0604020202020204" pitchFamily="34" charset="0"/>
                      </a:rPr>
                      <a:pPr>
                        <a:defRPr sz="600">
                          <a:solidFill>
                            <a:schemeClr val="tx1">
                              <a:lumMod val="75000"/>
                              <a:lumOff val="25000"/>
                            </a:schemeClr>
                          </a:solidFill>
                          <a:latin typeface="Arial" panose="020B0604020202020204" pitchFamily="34" charset="0"/>
                          <a:cs typeface="Arial" panose="020B0604020202020204" pitchFamily="34" charset="0"/>
                        </a:defRPr>
                      </a:pPr>
                      <a:t>[VALOR]</a:t>
                    </a:fld>
                    <a:endParaRPr lang="en-US" sz="600">
                      <a:latin typeface="Arial" panose="020B0604020202020204" pitchFamily="34" charset="0"/>
                      <a:cs typeface="Arial" panose="020B0604020202020204" pitchFamily="34" charset="0"/>
                    </a:endParaRPr>
                  </a:p>
                  <a:p>
                    <a:pPr>
                      <a:defRPr sz="600">
                        <a:solidFill>
                          <a:schemeClr val="tx1">
                            <a:lumMod val="75000"/>
                            <a:lumOff val="25000"/>
                          </a:schemeClr>
                        </a:solidFill>
                        <a:latin typeface="Arial" panose="020B0604020202020204" pitchFamily="34" charset="0"/>
                        <a:cs typeface="Arial" panose="020B0604020202020204" pitchFamily="34" charset="0"/>
                      </a:defRPr>
                    </a:pPr>
                    <a:fld id="{11B67D9D-0B42-41C9-B7EF-C7CDB957ACD6}" type="CATEGORYNAME">
                      <a:rPr lang="en-US" sz="600">
                        <a:latin typeface="Arial" panose="020B0604020202020204" pitchFamily="34" charset="0"/>
                        <a:cs typeface="Arial" panose="020B0604020202020204" pitchFamily="34" charset="0"/>
                      </a:rPr>
                      <a:pPr>
                        <a:defRPr sz="600">
                          <a:solidFill>
                            <a:schemeClr val="tx1">
                              <a:lumMod val="75000"/>
                              <a:lumOff val="25000"/>
                            </a:schemeClr>
                          </a:solidFill>
                          <a:latin typeface="Arial" panose="020B0604020202020204" pitchFamily="34" charset="0"/>
                          <a:cs typeface="Arial" panose="020B0604020202020204" pitchFamily="34" charset="0"/>
                        </a:defRPr>
                      </a:pPr>
                      <a:t>[NOMBRE DE CATEGORÍA]</a:t>
                    </a:fld>
                    <a:endParaRPr lang="es-GT"/>
                  </a:p>
                </c:rich>
              </c:tx>
              <c:spPr>
                <a:noFill/>
                <a:ln>
                  <a:noFill/>
                </a:ln>
                <a:effectLst/>
              </c:spPr>
              <c:txPr>
                <a:bodyPr rot="0" spcFirstLastPara="1" vertOverflow="ellipsis" vert="horz" wrap="square" lIns="38100" tIns="19050" rIns="38100" bIns="19050" anchor="ctr" anchorCtr="1">
                  <a:noAutofit/>
                </a:bodyPr>
                <a:lstStyle/>
                <a:p>
                  <a:pPr>
                    <a:defRPr sz="6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s-GT"/>
                </a:p>
              </c:txPr>
              <c:showLegendKey val="0"/>
              <c:showVal val="1"/>
              <c:showCatName val="0"/>
              <c:showSerName val="0"/>
              <c:showPercent val="0"/>
              <c:showBubbleSize val="0"/>
              <c:extLst>
                <c:ext xmlns:c15="http://schemas.microsoft.com/office/drawing/2012/chart" uri="{CE6537A1-D6FC-4f65-9D91-7224C49458BB}">
                  <c15:layout>
                    <c:manualLayout>
                      <c:w val="0.33753246642215323"/>
                      <c:h val="0.22530021549657997"/>
                    </c:manualLayout>
                  </c15:layout>
                  <c15:dlblFieldTable/>
                  <c15:showDataLabelsRange val="0"/>
                </c:ext>
                <c:ext xmlns:c16="http://schemas.microsoft.com/office/drawing/2014/chart" uri="{C3380CC4-5D6E-409C-BE32-E72D297353CC}">
                  <c16:uniqueId val="{00000005-003F-4B61-8F18-5A5E5A1109A1}"/>
                </c:ext>
              </c:extLst>
            </c:dLbl>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s-GT"/>
              </a:p>
            </c:txPr>
            <c:showLegendKey val="0"/>
            <c:showVal val="1"/>
            <c:showCatName val="0"/>
            <c:showSerName val="0"/>
            <c:showPercent val="0"/>
            <c:showBubbleSize val="0"/>
            <c:showLeaderLines val="0"/>
            <c:extLst>
              <c:ext xmlns:c15="http://schemas.microsoft.com/office/drawing/2012/chart" uri="{CE6537A1-D6FC-4f65-9D91-7224C49458BB}"/>
            </c:extLst>
          </c:dLbls>
          <c:cat>
            <c:strRef>
              <c:f>(Hoja2!$A$2,Hoja2!$A$4,Hoja2!$A$6)</c:f>
              <c:strCache>
                <c:ptCount val="3"/>
                <c:pt idx="0">
                  <c:v>PRESUPUESTO POR EJECUTAR 2024</c:v>
                </c:pt>
                <c:pt idx="1">
                  <c:v>PRESUPUESTO EJECUTADO </c:v>
                </c:pt>
                <c:pt idx="2">
                  <c:v>DE
 EJECUCIÓN </c:v>
                </c:pt>
              </c:strCache>
              <c:extLst/>
            </c:strRef>
          </c:cat>
          <c:val>
            <c:numRef>
              <c:f>(Hoja2!$B$2,Hoja2!$B$4,Hoja2!$B$6)</c:f>
              <c:numCache>
                <c:formatCode>"Q"#,##0.00_);[Red]\("Q"#,##0.00\)</c:formatCode>
                <c:ptCount val="3"/>
                <c:pt idx="0">
                  <c:v>51807674.450000003</c:v>
                </c:pt>
                <c:pt idx="1">
                  <c:v>13532325.550000001</c:v>
                </c:pt>
                <c:pt idx="2" formatCode="0.00%">
                  <c:v>0.20710629859198043</c:v>
                </c:pt>
              </c:numCache>
              <c:extLst/>
            </c:numRef>
          </c:val>
          <c:extLst>
            <c:ext xmlns:c16="http://schemas.microsoft.com/office/drawing/2014/chart" uri="{C3380CC4-5D6E-409C-BE32-E72D297353CC}">
              <c16:uniqueId val="{00000006-003F-4B61-8F18-5A5E5A1109A1}"/>
            </c:ext>
          </c:extLst>
        </c:ser>
        <c:dLbls>
          <c:showLegendKey val="0"/>
          <c:showVal val="0"/>
          <c:showCatName val="0"/>
          <c:showSerName val="0"/>
          <c:showPercent val="0"/>
          <c:showBubbleSize val="0"/>
          <c:showLeaderLines val="0"/>
        </c:dLbls>
      </c:pie3DChart>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prstDash val="solid"/>
      <a:round/>
    </a:ln>
    <a:effectLst/>
  </c:spPr>
  <c:txPr>
    <a:bodyPr/>
    <a:lstStyle/>
    <a:p>
      <a:pPr>
        <a:defRPr/>
      </a:pPr>
      <a:endParaRPr lang="es-GT"/>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drawings/drawing1.xml><?xml version="1.0" encoding="utf-8"?>
<c:userShapes xmlns:c="http://schemas.openxmlformats.org/drawingml/2006/chart">
  <cdr:relSizeAnchor xmlns:cdr="http://schemas.openxmlformats.org/drawingml/2006/chartDrawing">
    <cdr:from>
      <cdr:x>0</cdr:x>
      <cdr:y>0.63312</cdr:y>
    </cdr:from>
    <cdr:to>
      <cdr:x>0.54283</cdr:x>
      <cdr:y>0.97396</cdr:y>
    </cdr:to>
    <cdr:sp macro="" textlink="">
      <cdr:nvSpPr>
        <cdr:cNvPr id="2" name="CuadroTexto 1">
          <a:extLst xmlns:a="http://schemas.openxmlformats.org/drawingml/2006/main">
            <a:ext uri="{FF2B5EF4-FFF2-40B4-BE49-F238E27FC236}">
              <a16:creationId xmlns:a16="http://schemas.microsoft.com/office/drawing/2014/main" id="{274032A3-C98E-4D2F-80A3-7073E770E732}"/>
            </a:ext>
          </a:extLst>
        </cdr:cNvPr>
        <cdr:cNvSpPr txBox="1"/>
      </cdr:nvSpPr>
      <cdr:spPr>
        <a:xfrm xmlns:a="http://schemas.openxmlformats.org/drawingml/2006/main">
          <a:off x="-5722080" y="884634"/>
          <a:ext cx="1152526" cy="476249"/>
        </a:xfrm>
        <a:prstGeom xmlns:a="http://schemas.openxmlformats.org/drawingml/2006/main" prst="rect">
          <a:avLst/>
        </a:prstGeom>
        <a:solidFill xmlns:a="http://schemas.openxmlformats.org/drawingml/2006/main">
          <a:sysClr val="window" lastClr="FFFFFF"/>
        </a:solidFill>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s-GT" sz="600" dirty="0"/>
            <a:t>PRESUPUESTO</a:t>
          </a:r>
          <a:r>
            <a:rPr lang="es-GT" sz="700" baseline="0" dirty="0"/>
            <a:t> VIGENTE PARA 2024  Q.65,340,000.00</a:t>
          </a:r>
          <a:endParaRPr lang="es-GT" sz="7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025" y="4415777"/>
            <a:ext cx="5608300" cy="4183375"/>
          </a:xfrm>
          <a:prstGeom prst="rect">
            <a:avLst/>
          </a:prstGeom>
          <a:noFill/>
          <a:ln>
            <a:noFill/>
          </a:ln>
        </p:spPr>
        <p:txBody>
          <a:bodyPr spcFirstLastPara="1" wrap="square" lIns="106775" tIns="106775" rIns="106775" bIns="10677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14:notes"/>
          <p:cNvSpPr txBox="1">
            <a:spLocks noGrp="1"/>
          </p:cNvSpPr>
          <p:nvPr>
            <p:ph type="body" idx="1"/>
          </p:nvPr>
        </p:nvSpPr>
        <p:spPr>
          <a:xfrm>
            <a:off x="701025" y="4415777"/>
            <a:ext cx="5608300" cy="4183375"/>
          </a:xfrm>
          <a:prstGeom prst="rect">
            <a:avLst/>
          </a:prstGeom>
          <a:noFill/>
          <a:ln>
            <a:noFill/>
          </a:ln>
        </p:spPr>
        <p:txBody>
          <a:bodyPr spcFirstLastPara="1" wrap="square" lIns="106775" tIns="106775" rIns="106775" bIns="106775" anchor="t" anchorCtr="0">
            <a:noAutofit/>
          </a:bodyPr>
          <a:lstStyle/>
          <a:p>
            <a:pPr marL="0" lvl="0" indent="0" algn="l" rtl="0">
              <a:lnSpc>
                <a:spcPct val="100000"/>
              </a:lnSpc>
              <a:spcBef>
                <a:spcPts val="0"/>
              </a:spcBef>
              <a:spcAft>
                <a:spcPts val="0"/>
              </a:spcAft>
              <a:buSzPts val="1100"/>
              <a:buNone/>
            </a:pPr>
            <a:endParaRPr/>
          </a:p>
        </p:txBody>
      </p:sp>
      <p:sp>
        <p:nvSpPr>
          <p:cNvPr id="76" name="Google Shape;76;p14: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11"/>
        <p:cNvGrpSpPr/>
        <p:nvPr/>
      </p:nvGrpSpPr>
      <p:grpSpPr>
        <a:xfrm>
          <a:off x="0" y="0"/>
          <a:ext cx="0" cy="0"/>
          <a:chOff x="0" y="0"/>
          <a:chExt cx="0" cy="0"/>
        </a:xfrm>
      </p:grpSpPr>
      <p:sp>
        <p:nvSpPr>
          <p:cNvPr id="12" name="Google Shape;12;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 name="Google Shape;14;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GT"/>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68"/>
        <p:cNvGrpSpPr/>
        <p:nvPr/>
      </p:nvGrpSpPr>
      <p:grpSpPr>
        <a:xfrm>
          <a:off x="0" y="0"/>
          <a:ext cx="0" cy="0"/>
          <a:chOff x="0" y="0"/>
          <a:chExt cx="0" cy="0"/>
        </a:xfrm>
      </p:grpSpPr>
      <p:sp>
        <p:nvSpPr>
          <p:cNvPr id="69" name="Google Shape;69;p1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GT"/>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5"/>
        <p:cNvGrpSpPr/>
        <p:nvPr/>
      </p:nvGrpSpPr>
      <p:grpSpPr>
        <a:xfrm>
          <a:off x="0" y="0"/>
          <a:ext cx="0" cy="0"/>
          <a:chOff x="0" y="0"/>
          <a:chExt cx="0" cy="0"/>
        </a:xfrm>
      </p:grpSpPr>
      <p:sp>
        <p:nvSpPr>
          <p:cNvPr id="16" name="Google Shape;1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8" name="Google Shape;18;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GT"/>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1"/>
        <p:cNvGrpSpPr/>
        <p:nvPr/>
      </p:nvGrpSpPr>
      <p:grpSpPr>
        <a:xfrm>
          <a:off x="0" y="0"/>
          <a:ext cx="0" cy="0"/>
          <a:chOff x="0" y="0"/>
          <a:chExt cx="0" cy="0"/>
        </a:xfrm>
      </p:grpSpPr>
      <p:sp>
        <p:nvSpPr>
          <p:cNvPr id="22" name="Google Shape;22;p6"/>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6"/>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4" name="Google Shape;24;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GT"/>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7"/>
        <p:cNvGrpSpPr/>
        <p:nvPr/>
      </p:nvGrpSpPr>
      <p:grpSpPr>
        <a:xfrm>
          <a:off x="0" y="0"/>
          <a:ext cx="0" cy="0"/>
          <a:chOff x="0" y="0"/>
          <a:chExt cx="0" cy="0"/>
        </a:xfrm>
      </p:grpSpPr>
      <p:sp>
        <p:nvSpPr>
          <p:cNvPr id="28" name="Google Shape;28;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7"/>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7"/>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1" name="Google Shape;31;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GT"/>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34"/>
        <p:cNvGrpSpPr/>
        <p:nvPr/>
      </p:nvGrpSpPr>
      <p:grpSpPr>
        <a:xfrm>
          <a:off x="0" y="0"/>
          <a:ext cx="0" cy="0"/>
          <a:chOff x="0" y="0"/>
          <a:chExt cx="0" cy="0"/>
        </a:xfrm>
      </p:grpSpPr>
      <p:sp>
        <p:nvSpPr>
          <p:cNvPr id="35" name="Google Shape;35;p8"/>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8"/>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8"/>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8"/>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8"/>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GT"/>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3"/>
        <p:cNvGrpSpPr/>
        <p:nvPr/>
      </p:nvGrpSpPr>
      <p:grpSpPr>
        <a:xfrm>
          <a:off x="0" y="0"/>
          <a:ext cx="0" cy="0"/>
          <a:chOff x="0" y="0"/>
          <a:chExt cx="0" cy="0"/>
        </a:xfrm>
      </p:grpSpPr>
      <p:sp>
        <p:nvSpPr>
          <p:cNvPr id="44" name="Google Shape;44;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GT"/>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48"/>
        <p:cNvGrpSpPr/>
        <p:nvPr/>
      </p:nvGrpSpPr>
      <p:grpSpPr>
        <a:xfrm>
          <a:off x="0" y="0"/>
          <a:ext cx="0" cy="0"/>
          <a:chOff x="0" y="0"/>
          <a:chExt cx="0" cy="0"/>
        </a:xfrm>
      </p:grpSpPr>
      <p:sp>
        <p:nvSpPr>
          <p:cNvPr id="49" name="Google Shape;49;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1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1" name="Google Shape;51;p1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2" name="Google Shape;52;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GT"/>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55"/>
        <p:cNvGrpSpPr/>
        <p:nvPr/>
      </p:nvGrpSpPr>
      <p:grpSpPr>
        <a:xfrm>
          <a:off x="0" y="0"/>
          <a:ext cx="0" cy="0"/>
          <a:chOff x="0" y="0"/>
          <a:chExt cx="0" cy="0"/>
        </a:xfrm>
      </p:grpSpPr>
      <p:sp>
        <p:nvSpPr>
          <p:cNvPr id="56" name="Google Shape;56;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11"/>
          <p:cNvSpPr>
            <a:spLocks noGrp="1"/>
          </p:cNvSpPr>
          <p:nvPr>
            <p:ph type="pic" idx="2"/>
          </p:nvPr>
        </p:nvSpPr>
        <p:spPr>
          <a:xfrm>
            <a:off x="5183188" y="987425"/>
            <a:ext cx="6172200" cy="4873625"/>
          </a:xfrm>
          <a:prstGeom prst="rect">
            <a:avLst/>
          </a:prstGeom>
          <a:noFill/>
          <a:ln>
            <a:noFill/>
          </a:ln>
        </p:spPr>
      </p:sp>
      <p:sp>
        <p:nvSpPr>
          <p:cNvPr id="58" name="Google Shape;58;p1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9" name="Google Shape;59;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GT"/>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62"/>
        <p:cNvGrpSpPr/>
        <p:nvPr/>
      </p:nvGrpSpPr>
      <p:grpSpPr>
        <a:xfrm>
          <a:off x="0" y="0"/>
          <a:ext cx="0" cy="0"/>
          <a:chOff x="0" y="0"/>
          <a:chExt cx="0" cy="0"/>
        </a:xfrm>
      </p:grpSpPr>
      <p:sp>
        <p:nvSpPr>
          <p:cNvPr id="63" name="Google Shape;63;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5" name="Google Shape;65;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GT"/>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GT"/>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pic>
        <p:nvPicPr>
          <p:cNvPr id="78" name="Google Shape;78;p14"/>
          <p:cNvPicPr preferRelativeResize="0"/>
          <p:nvPr/>
        </p:nvPicPr>
        <p:blipFill rotWithShape="1">
          <a:blip r:embed="rId3">
            <a:alphaModFix/>
          </a:blip>
          <a:srcRect/>
          <a:stretch/>
        </p:blipFill>
        <p:spPr>
          <a:xfrm>
            <a:off x="-132050" y="-156580"/>
            <a:ext cx="12289825" cy="7017880"/>
          </a:xfrm>
          <a:prstGeom prst="rect">
            <a:avLst/>
          </a:prstGeom>
          <a:noFill/>
          <a:ln>
            <a:noFill/>
          </a:ln>
        </p:spPr>
      </p:pic>
      <p:sp>
        <p:nvSpPr>
          <p:cNvPr id="79" name="Google Shape;79;p14"/>
          <p:cNvSpPr txBox="1"/>
          <p:nvPr/>
        </p:nvSpPr>
        <p:spPr>
          <a:xfrm>
            <a:off x="770966" y="1425388"/>
            <a:ext cx="1980000" cy="430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Arial"/>
              <a:buNone/>
            </a:pPr>
            <a:r>
              <a:rPr lang="es-GT" sz="2200" b="1" i="0" u="none" strike="noStrike" cap="none">
                <a:solidFill>
                  <a:schemeClr val="lt1"/>
                </a:solidFill>
                <a:latin typeface="Arial"/>
                <a:ea typeface="Arial"/>
                <a:cs typeface="Arial"/>
                <a:sym typeface="Arial"/>
              </a:rPr>
              <a:t>Autoridades</a:t>
            </a:r>
            <a:endParaRPr sz="2200" b="1" i="0" u="none" strike="noStrike" cap="none">
              <a:solidFill>
                <a:schemeClr val="lt1"/>
              </a:solidFill>
              <a:latin typeface="Arial"/>
              <a:ea typeface="Arial"/>
              <a:cs typeface="Arial"/>
              <a:sym typeface="Arial"/>
            </a:endParaRPr>
          </a:p>
        </p:txBody>
      </p:sp>
      <p:sp>
        <p:nvSpPr>
          <p:cNvPr id="80" name="Google Shape;80;p14"/>
          <p:cNvSpPr txBox="1"/>
          <p:nvPr/>
        </p:nvSpPr>
        <p:spPr>
          <a:xfrm>
            <a:off x="1817680" y="1856188"/>
            <a:ext cx="1227600" cy="3387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800"/>
              <a:buFont typeface="Arial"/>
              <a:buNone/>
            </a:pPr>
            <a:r>
              <a:rPr lang="es-GT" sz="800" b="0" i="0" u="none" strike="noStrike" cap="none" dirty="0" err="1">
                <a:solidFill>
                  <a:srgbClr val="152A45"/>
                </a:solidFill>
                <a:latin typeface="Arial"/>
                <a:ea typeface="Arial"/>
                <a:cs typeface="Arial"/>
                <a:sym typeface="Arial"/>
              </a:rPr>
              <a:t>MSc</a:t>
            </a:r>
            <a:r>
              <a:rPr lang="es-GT" sz="800" b="0" i="0" u="none" strike="noStrike" cap="none" dirty="0">
                <a:solidFill>
                  <a:srgbClr val="152A45"/>
                </a:solidFill>
                <a:latin typeface="Arial"/>
                <a:ea typeface="Arial"/>
                <a:cs typeface="Arial"/>
                <a:sym typeface="Arial"/>
              </a:rPr>
              <a:t>. Karla Argentina Gómez Rivera</a:t>
            </a:r>
            <a:endParaRPr sz="800" b="0" i="0" u="none" strike="noStrike" cap="none" dirty="0">
              <a:solidFill>
                <a:srgbClr val="152A45"/>
              </a:solidFill>
              <a:latin typeface="Arial"/>
              <a:ea typeface="Arial"/>
              <a:cs typeface="Arial"/>
              <a:sym typeface="Arial"/>
            </a:endParaRPr>
          </a:p>
        </p:txBody>
      </p:sp>
      <p:sp>
        <p:nvSpPr>
          <p:cNvPr id="81" name="Google Shape;81;p14"/>
          <p:cNvSpPr txBox="1"/>
          <p:nvPr/>
        </p:nvSpPr>
        <p:spPr>
          <a:xfrm>
            <a:off x="1762650" y="2309642"/>
            <a:ext cx="1385400" cy="3387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800"/>
              <a:buFont typeface="Arial"/>
              <a:buNone/>
            </a:pPr>
            <a:r>
              <a:rPr lang="es-GT" sz="800" b="0" i="0" u="none" strike="noStrike" cap="none" dirty="0">
                <a:solidFill>
                  <a:schemeClr val="lt1"/>
                </a:solidFill>
                <a:latin typeface="Arial"/>
                <a:ea typeface="Arial"/>
                <a:cs typeface="Arial"/>
                <a:sym typeface="Arial"/>
              </a:rPr>
              <a:t>MA. Juan Carlos </a:t>
            </a:r>
            <a:endParaRPr sz="800" b="0" i="0" u="none" strike="noStrike" cap="none" dirty="0">
              <a:solidFill>
                <a:schemeClr val="lt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800"/>
              <a:buFont typeface="Arial"/>
              <a:buNone/>
            </a:pPr>
            <a:r>
              <a:rPr lang="es-GT" sz="800" b="0" i="0" u="none" strike="noStrike" cap="none" dirty="0">
                <a:solidFill>
                  <a:schemeClr val="lt1"/>
                </a:solidFill>
                <a:latin typeface="Arial"/>
                <a:ea typeface="Arial"/>
                <a:cs typeface="Arial"/>
                <a:sym typeface="Arial"/>
              </a:rPr>
              <a:t>Carrera Campos</a:t>
            </a:r>
            <a:endParaRPr sz="800" b="0" i="0" u="none" strike="noStrike" cap="none" dirty="0">
              <a:solidFill>
                <a:schemeClr val="lt1"/>
              </a:solidFill>
              <a:latin typeface="Arial"/>
              <a:ea typeface="Arial"/>
              <a:cs typeface="Arial"/>
              <a:sym typeface="Arial"/>
            </a:endParaRPr>
          </a:p>
        </p:txBody>
      </p:sp>
      <p:sp>
        <p:nvSpPr>
          <p:cNvPr id="82" name="Google Shape;82;p14"/>
          <p:cNvSpPr txBox="1"/>
          <p:nvPr/>
        </p:nvSpPr>
        <p:spPr>
          <a:xfrm>
            <a:off x="225135" y="1886489"/>
            <a:ext cx="1605758"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800"/>
              <a:buFont typeface="Arial"/>
              <a:buNone/>
            </a:pPr>
            <a:r>
              <a:rPr lang="es-GT" sz="800" b="0" i="0" u="none" strike="noStrike" cap="none" dirty="0">
                <a:solidFill>
                  <a:schemeClr val="lt1"/>
                </a:solidFill>
                <a:latin typeface="Arial"/>
                <a:ea typeface="Arial"/>
                <a:cs typeface="Arial"/>
                <a:sym typeface="Arial"/>
              </a:rPr>
              <a:t>Directora de la Oficina </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800"/>
              <a:buFont typeface="Arial"/>
              <a:buNone/>
            </a:pPr>
            <a:r>
              <a:rPr lang="es-GT" sz="800" b="0" i="0" u="none" strike="noStrike" cap="none" dirty="0">
                <a:solidFill>
                  <a:schemeClr val="lt1"/>
                </a:solidFill>
                <a:latin typeface="Arial"/>
                <a:ea typeface="Arial"/>
                <a:cs typeface="Arial"/>
                <a:sym typeface="Arial"/>
              </a:rPr>
              <a:t>Nacional de Servicio Civil</a:t>
            </a:r>
            <a:endParaRPr sz="800" b="0" i="0" u="none" strike="noStrike" cap="none" dirty="0">
              <a:solidFill>
                <a:schemeClr val="lt1"/>
              </a:solidFill>
              <a:latin typeface="Arial"/>
              <a:ea typeface="Arial"/>
              <a:cs typeface="Arial"/>
              <a:sym typeface="Arial"/>
            </a:endParaRPr>
          </a:p>
        </p:txBody>
      </p:sp>
      <p:sp>
        <p:nvSpPr>
          <p:cNvPr id="83" name="Google Shape;83;p14"/>
          <p:cNvSpPr txBox="1"/>
          <p:nvPr/>
        </p:nvSpPr>
        <p:spPr>
          <a:xfrm>
            <a:off x="293593" y="2299477"/>
            <a:ext cx="1495338"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800"/>
              <a:buFont typeface="Arial"/>
              <a:buNone/>
            </a:pPr>
            <a:r>
              <a:rPr lang="es-GT" sz="800" b="0" i="0" u="none" strike="noStrike" cap="none" dirty="0">
                <a:solidFill>
                  <a:srgbClr val="152A45"/>
                </a:solidFill>
                <a:latin typeface="Arial"/>
                <a:ea typeface="Arial"/>
                <a:cs typeface="Arial"/>
                <a:sym typeface="Arial"/>
              </a:rPr>
              <a:t>Subdirector de la Oficina </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800"/>
              <a:buFont typeface="Arial"/>
              <a:buNone/>
            </a:pPr>
            <a:r>
              <a:rPr lang="es-GT" sz="800" b="0" i="0" u="none" strike="noStrike" cap="none" dirty="0">
                <a:solidFill>
                  <a:srgbClr val="152A45"/>
                </a:solidFill>
                <a:latin typeface="Arial"/>
                <a:ea typeface="Arial"/>
                <a:cs typeface="Arial"/>
                <a:sym typeface="Arial"/>
              </a:rPr>
              <a:t>Nacional de Servicio Civil</a:t>
            </a:r>
            <a:endParaRPr sz="800" b="0" i="0" u="none" strike="noStrike" cap="none" dirty="0">
              <a:solidFill>
                <a:srgbClr val="152A45"/>
              </a:solidFill>
              <a:latin typeface="Arial"/>
              <a:ea typeface="Arial"/>
              <a:cs typeface="Arial"/>
              <a:sym typeface="Arial"/>
            </a:endParaRPr>
          </a:p>
        </p:txBody>
      </p:sp>
      <p:sp>
        <p:nvSpPr>
          <p:cNvPr id="84" name="Google Shape;84;p14"/>
          <p:cNvSpPr txBox="1"/>
          <p:nvPr/>
        </p:nvSpPr>
        <p:spPr>
          <a:xfrm>
            <a:off x="4070301" y="1240872"/>
            <a:ext cx="1409360" cy="2308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s-GT" sz="900" b="0" i="0" u="none" strike="noStrike" cap="none">
                <a:solidFill>
                  <a:schemeClr val="lt1"/>
                </a:solidFill>
                <a:latin typeface="Arial"/>
                <a:ea typeface="Arial"/>
                <a:cs typeface="Arial"/>
                <a:sym typeface="Arial"/>
              </a:rPr>
              <a:t>Gestión de presupuesto</a:t>
            </a:r>
            <a:endParaRPr sz="900" b="0" i="0" u="none" strike="noStrike" cap="none">
              <a:solidFill>
                <a:schemeClr val="lt1"/>
              </a:solidFill>
              <a:latin typeface="Arial"/>
              <a:ea typeface="Arial"/>
              <a:cs typeface="Arial"/>
              <a:sym typeface="Arial"/>
            </a:endParaRPr>
          </a:p>
        </p:txBody>
      </p:sp>
      <p:sp>
        <p:nvSpPr>
          <p:cNvPr id="85" name="Google Shape;85;p14"/>
          <p:cNvSpPr txBox="1"/>
          <p:nvPr/>
        </p:nvSpPr>
        <p:spPr>
          <a:xfrm>
            <a:off x="3719107" y="1463757"/>
            <a:ext cx="1067961" cy="3387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000"/>
              <a:buFont typeface="Arial"/>
              <a:buNone/>
            </a:pPr>
            <a:r>
              <a:rPr lang="es-GT" sz="800" b="0" i="0" u="none" strike="noStrike" cap="none" dirty="0">
                <a:solidFill>
                  <a:schemeClr val="lt1"/>
                </a:solidFill>
                <a:latin typeface="Arial"/>
                <a:ea typeface="Arial"/>
                <a:cs typeface="Arial"/>
                <a:sym typeface="Arial"/>
              </a:rPr>
              <a:t>Presupuesto</a:t>
            </a:r>
            <a:endParaRPr sz="12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000"/>
              <a:buFont typeface="Arial"/>
              <a:buNone/>
            </a:pPr>
            <a:r>
              <a:rPr lang="es-GT" sz="800" b="0" i="0" u="none" strike="noStrike" cap="none" dirty="0">
                <a:solidFill>
                  <a:schemeClr val="lt1"/>
                </a:solidFill>
                <a:latin typeface="Arial"/>
                <a:ea typeface="Arial"/>
                <a:cs typeface="Arial"/>
                <a:sym typeface="Arial"/>
              </a:rPr>
              <a:t>Vigente 2024</a:t>
            </a:r>
            <a:endParaRPr sz="800" b="0" i="0" u="none" strike="noStrike" cap="none" dirty="0">
              <a:solidFill>
                <a:schemeClr val="lt1"/>
              </a:solidFill>
              <a:latin typeface="Arial"/>
              <a:ea typeface="Arial"/>
              <a:cs typeface="Arial"/>
              <a:sym typeface="Arial"/>
            </a:endParaRPr>
          </a:p>
        </p:txBody>
      </p:sp>
      <p:sp>
        <p:nvSpPr>
          <p:cNvPr id="86" name="Google Shape;86;p14"/>
          <p:cNvSpPr txBox="1"/>
          <p:nvPr/>
        </p:nvSpPr>
        <p:spPr>
          <a:xfrm>
            <a:off x="3787642" y="1923044"/>
            <a:ext cx="1011408" cy="3387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000"/>
              <a:buFont typeface="Arial"/>
              <a:buNone/>
            </a:pPr>
            <a:r>
              <a:rPr lang="es-GT" sz="800" b="0" i="0" u="none" strike="noStrike" cap="none" dirty="0">
                <a:solidFill>
                  <a:schemeClr val="lt1"/>
                </a:solidFill>
                <a:latin typeface="Arial"/>
                <a:ea typeface="Arial"/>
                <a:cs typeface="Arial"/>
                <a:sym typeface="Arial"/>
              </a:rPr>
              <a:t>Presupuesto</a:t>
            </a:r>
            <a:endParaRPr sz="12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000"/>
              <a:buFont typeface="Arial"/>
              <a:buNone/>
            </a:pPr>
            <a:r>
              <a:rPr lang="es-GT" sz="800" b="0" i="0" u="none" strike="noStrike" cap="none" dirty="0">
                <a:solidFill>
                  <a:schemeClr val="lt1"/>
                </a:solidFill>
                <a:latin typeface="Arial"/>
                <a:ea typeface="Arial"/>
                <a:cs typeface="Arial"/>
                <a:sym typeface="Arial"/>
              </a:rPr>
              <a:t>Ejecutado</a:t>
            </a:r>
            <a:endParaRPr sz="800" b="0" i="0" u="none" strike="noStrike" cap="none" dirty="0">
              <a:solidFill>
                <a:schemeClr val="lt1"/>
              </a:solidFill>
              <a:latin typeface="Arial"/>
              <a:ea typeface="Arial"/>
              <a:cs typeface="Arial"/>
              <a:sym typeface="Arial"/>
            </a:endParaRPr>
          </a:p>
        </p:txBody>
      </p:sp>
      <p:sp>
        <p:nvSpPr>
          <p:cNvPr id="87" name="Google Shape;87;p14"/>
          <p:cNvSpPr txBox="1"/>
          <p:nvPr/>
        </p:nvSpPr>
        <p:spPr>
          <a:xfrm>
            <a:off x="3725092" y="2314255"/>
            <a:ext cx="1061976" cy="3387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000"/>
              <a:buFont typeface="Arial"/>
              <a:buNone/>
            </a:pPr>
            <a:r>
              <a:rPr lang="es-GT" sz="800" b="0" i="0" u="none" strike="noStrike" cap="none" dirty="0">
                <a:solidFill>
                  <a:schemeClr val="lt1"/>
                </a:solidFill>
                <a:latin typeface="Arial"/>
                <a:ea typeface="Arial"/>
                <a:cs typeface="Arial"/>
                <a:sym typeface="Arial"/>
              </a:rPr>
              <a:t>Porcentaje de</a:t>
            </a:r>
            <a:endParaRPr sz="12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000"/>
              <a:buFont typeface="Arial"/>
              <a:buNone/>
            </a:pPr>
            <a:r>
              <a:rPr lang="es-GT" sz="800" b="0" i="0" u="none" strike="noStrike" cap="none" dirty="0">
                <a:solidFill>
                  <a:schemeClr val="lt1"/>
                </a:solidFill>
                <a:latin typeface="Arial"/>
                <a:ea typeface="Arial"/>
                <a:cs typeface="Arial"/>
                <a:sym typeface="Arial"/>
              </a:rPr>
              <a:t>Ejecución</a:t>
            </a:r>
            <a:endParaRPr sz="800" b="0" i="0" u="none" strike="noStrike" cap="none" dirty="0">
              <a:solidFill>
                <a:schemeClr val="lt1"/>
              </a:solidFill>
              <a:latin typeface="Arial"/>
              <a:ea typeface="Arial"/>
              <a:cs typeface="Arial"/>
              <a:sym typeface="Arial"/>
            </a:endParaRPr>
          </a:p>
        </p:txBody>
      </p:sp>
      <p:sp>
        <p:nvSpPr>
          <p:cNvPr id="88" name="Google Shape;88;p14"/>
          <p:cNvSpPr txBox="1"/>
          <p:nvPr/>
        </p:nvSpPr>
        <p:spPr>
          <a:xfrm>
            <a:off x="2924564" y="2931264"/>
            <a:ext cx="1725300" cy="230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050"/>
              <a:buFont typeface="Arial"/>
              <a:buNone/>
            </a:pPr>
            <a:r>
              <a:rPr lang="es-GT" sz="900" b="0" i="0" u="none" strike="noStrike" cap="none">
                <a:solidFill>
                  <a:schemeClr val="lt1"/>
                </a:solidFill>
                <a:latin typeface="Arial"/>
                <a:ea typeface="Arial"/>
                <a:cs typeface="Arial"/>
                <a:sym typeface="Arial"/>
              </a:rPr>
              <a:t>Descripción del programa</a:t>
            </a:r>
            <a:endParaRPr sz="900" b="0" i="0" u="none" strike="noStrike" cap="none">
              <a:solidFill>
                <a:schemeClr val="lt1"/>
              </a:solidFill>
              <a:latin typeface="Arial"/>
              <a:ea typeface="Arial"/>
              <a:cs typeface="Arial"/>
              <a:sym typeface="Arial"/>
            </a:endParaRPr>
          </a:p>
        </p:txBody>
      </p:sp>
      <p:sp>
        <p:nvSpPr>
          <p:cNvPr id="89" name="Google Shape;89;p14"/>
          <p:cNvSpPr txBox="1"/>
          <p:nvPr/>
        </p:nvSpPr>
        <p:spPr>
          <a:xfrm>
            <a:off x="4551074" y="2805126"/>
            <a:ext cx="942900" cy="3849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050"/>
              <a:buFont typeface="Arial"/>
              <a:buNone/>
            </a:pPr>
            <a:r>
              <a:rPr lang="es-GT" sz="950" b="0" i="0" u="none" strike="noStrike" cap="none">
                <a:solidFill>
                  <a:schemeClr val="lt1"/>
                </a:solidFill>
                <a:latin typeface="Arial"/>
                <a:ea typeface="Arial"/>
                <a:cs typeface="Arial"/>
                <a:sym typeface="Arial"/>
              </a:rPr>
              <a:t>Presupuesto</a:t>
            </a:r>
            <a:endParaRPr sz="13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050"/>
              <a:buFont typeface="Arial"/>
              <a:buNone/>
            </a:pPr>
            <a:r>
              <a:rPr lang="es-GT" sz="950" b="0" i="0" u="none" strike="noStrike" cap="none">
                <a:solidFill>
                  <a:schemeClr val="lt1"/>
                </a:solidFill>
                <a:latin typeface="Arial"/>
                <a:ea typeface="Arial"/>
                <a:cs typeface="Arial"/>
                <a:sym typeface="Arial"/>
              </a:rPr>
              <a:t>vigente</a:t>
            </a:r>
            <a:endParaRPr sz="950" b="0" i="0" u="none" strike="noStrike" cap="none">
              <a:solidFill>
                <a:schemeClr val="lt1"/>
              </a:solidFill>
              <a:latin typeface="Arial"/>
              <a:ea typeface="Arial"/>
              <a:cs typeface="Arial"/>
              <a:sym typeface="Arial"/>
            </a:endParaRPr>
          </a:p>
        </p:txBody>
      </p:sp>
      <p:sp>
        <p:nvSpPr>
          <p:cNvPr id="90" name="Google Shape;90;p14"/>
          <p:cNvSpPr txBox="1"/>
          <p:nvPr/>
        </p:nvSpPr>
        <p:spPr>
          <a:xfrm>
            <a:off x="5549804" y="2789589"/>
            <a:ext cx="942900" cy="3693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050"/>
              <a:buFont typeface="Arial"/>
              <a:buNone/>
            </a:pPr>
            <a:r>
              <a:rPr lang="es-GT" sz="900" b="0" i="0" u="none" strike="noStrike" cap="none">
                <a:solidFill>
                  <a:schemeClr val="lt1"/>
                </a:solidFill>
                <a:latin typeface="Arial"/>
                <a:ea typeface="Arial"/>
                <a:cs typeface="Arial"/>
                <a:sym typeface="Arial"/>
              </a:rPr>
              <a:t>Presupuesto</a:t>
            </a:r>
            <a:endParaRPr sz="9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050"/>
              <a:buFont typeface="Arial"/>
              <a:buNone/>
            </a:pPr>
            <a:r>
              <a:rPr lang="es-GT" sz="900" b="0" i="0" u="none" strike="noStrike" cap="none">
                <a:solidFill>
                  <a:schemeClr val="lt1"/>
                </a:solidFill>
                <a:latin typeface="Arial"/>
                <a:ea typeface="Arial"/>
                <a:cs typeface="Arial"/>
                <a:sym typeface="Arial"/>
              </a:rPr>
              <a:t>Ejecutado</a:t>
            </a:r>
            <a:endParaRPr sz="900" b="0" i="0" u="none" strike="noStrike" cap="none">
              <a:solidFill>
                <a:schemeClr val="lt1"/>
              </a:solidFill>
              <a:latin typeface="Arial"/>
              <a:ea typeface="Arial"/>
              <a:cs typeface="Arial"/>
              <a:sym typeface="Arial"/>
            </a:endParaRPr>
          </a:p>
        </p:txBody>
      </p:sp>
      <p:sp>
        <p:nvSpPr>
          <p:cNvPr id="91" name="Google Shape;91;p14"/>
          <p:cNvSpPr txBox="1"/>
          <p:nvPr/>
        </p:nvSpPr>
        <p:spPr>
          <a:xfrm>
            <a:off x="6615200" y="2811305"/>
            <a:ext cx="1234730" cy="3693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050"/>
              <a:buFont typeface="Arial"/>
              <a:buNone/>
            </a:pPr>
            <a:r>
              <a:rPr lang="es-GT" sz="900" b="0" i="0" u="none" strike="noStrike" cap="none">
                <a:solidFill>
                  <a:schemeClr val="lt1"/>
                </a:solidFill>
                <a:latin typeface="Arial"/>
                <a:ea typeface="Arial"/>
                <a:cs typeface="Arial"/>
                <a:sym typeface="Arial"/>
              </a:rPr>
              <a:t>Porcentaje de</a:t>
            </a:r>
            <a:endParaRPr sz="9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050"/>
              <a:buFont typeface="Arial"/>
              <a:buNone/>
            </a:pPr>
            <a:r>
              <a:rPr lang="es-GT" sz="900" b="0" i="0" u="none" strike="noStrike" cap="none">
                <a:solidFill>
                  <a:schemeClr val="lt1"/>
                </a:solidFill>
                <a:latin typeface="Arial"/>
                <a:ea typeface="Arial"/>
                <a:cs typeface="Arial"/>
                <a:sym typeface="Arial"/>
              </a:rPr>
              <a:t>Ejecución</a:t>
            </a:r>
            <a:endParaRPr sz="900" b="0" i="0" u="none" strike="noStrike" cap="none">
              <a:solidFill>
                <a:schemeClr val="lt1"/>
              </a:solidFill>
              <a:latin typeface="Arial"/>
              <a:ea typeface="Arial"/>
              <a:cs typeface="Arial"/>
              <a:sym typeface="Arial"/>
            </a:endParaRPr>
          </a:p>
        </p:txBody>
      </p:sp>
      <p:sp>
        <p:nvSpPr>
          <p:cNvPr id="92" name="Google Shape;92;p14"/>
          <p:cNvSpPr txBox="1"/>
          <p:nvPr/>
        </p:nvSpPr>
        <p:spPr>
          <a:xfrm>
            <a:off x="293593" y="3227750"/>
            <a:ext cx="1320903" cy="415458"/>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050"/>
              <a:buFont typeface="Arial"/>
              <a:buNone/>
            </a:pPr>
            <a:r>
              <a:rPr lang="es-GT" sz="1050" b="1" i="0" u="none" strike="noStrike" cap="none" dirty="0">
                <a:solidFill>
                  <a:schemeClr val="lt1"/>
                </a:solidFill>
                <a:latin typeface="Arial"/>
                <a:ea typeface="Arial"/>
                <a:cs typeface="Arial"/>
                <a:sym typeface="Arial"/>
              </a:rPr>
              <a:t>Programa</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050"/>
              <a:buFont typeface="Arial"/>
              <a:buNone/>
            </a:pPr>
            <a:r>
              <a:rPr lang="es-GT" sz="1050" b="0" i="0" u="none" strike="noStrike" cap="none" dirty="0">
                <a:solidFill>
                  <a:schemeClr val="lt1"/>
                </a:solidFill>
                <a:latin typeface="Arial"/>
                <a:ea typeface="Arial"/>
                <a:cs typeface="Arial"/>
                <a:sym typeface="Arial"/>
              </a:rPr>
              <a:t>presupuestario</a:t>
            </a:r>
            <a:endParaRPr sz="1050" b="0" i="0" u="none" strike="noStrike" cap="none" dirty="0">
              <a:solidFill>
                <a:schemeClr val="lt1"/>
              </a:solidFill>
              <a:latin typeface="Arial"/>
              <a:ea typeface="Arial"/>
              <a:cs typeface="Arial"/>
              <a:sym typeface="Arial"/>
            </a:endParaRPr>
          </a:p>
        </p:txBody>
      </p:sp>
      <p:sp>
        <p:nvSpPr>
          <p:cNvPr id="93" name="Google Shape;93;p14"/>
          <p:cNvSpPr txBox="1"/>
          <p:nvPr/>
        </p:nvSpPr>
        <p:spPr>
          <a:xfrm>
            <a:off x="2803238" y="3161225"/>
            <a:ext cx="1711200" cy="200100"/>
          </a:xfrm>
          <a:prstGeom prst="rect">
            <a:avLst/>
          </a:prstGeom>
          <a:noFill/>
          <a:ln>
            <a:noFill/>
          </a:ln>
        </p:spPr>
        <p:txBody>
          <a:bodyPr spcFirstLastPara="1" wrap="square" lIns="91425" tIns="45700" rIns="91425" bIns="45700" anchor="t" anchorCtr="0">
            <a:spAutoFit/>
          </a:bodyPr>
          <a:lstStyle/>
          <a:p>
            <a:pPr marL="0" marR="0" lvl="0" indent="0" algn="ctr" rtl="0">
              <a:lnSpc>
                <a:spcPct val="115000"/>
              </a:lnSpc>
              <a:spcBef>
                <a:spcPts val="0"/>
              </a:spcBef>
              <a:spcAft>
                <a:spcPts val="0"/>
              </a:spcAft>
              <a:buClr>
                <a:schemeClr val="dk1"/>
              </a:buClr>
              <a:buSzPts val="1100"/>
              <a:buFont typeface="Arial"/>
              <a:buNone/>
            </a:pPr>
            <a:endParaRPr sz="700" b="0" i="0" u="none" strike="noStrike" cap="none">
              <a:solidFill>
                <a:schemeClr val="dk1"/>
              </a:solidFill>
              <a:latin typeface="Arial"/>
              <a:ea typeface="Arial"/>
              <a:cs typeface="Arial"/>
              <a:sym typeface="Arial"/>
            </a:endParaRPr>
          </a:p>
        </p:txBody>
      </p:sp>
      <p:sp>
        <p:nvSpPr>
          <p:cNvPr id="94" name="Google Shape;94;p14"/>
          <p:cNvSpPr txBox="1"/>
          <p:nvPr/>
        </p:nvSpPr>
        <p:spPr>
          <a:xfrm>
            <a:off x="1048621" y="3883657"/>
            <a:ext cx="1608133" cy="36933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900"/>
              <a:buFont typeface="Arial"/>
              <a:buNone/>
            </a:pPr>
            <a:r>
              <a:rPr lang="es-GT" sz="900" b="0" i="0" u="none" strike="noStrike" cap="none" dirty="0">
                <a:solidFill>
                  <a:schemeClr val="lt1"/>
                </a:solidFill>
                <a:latin typeface="Arial"/>
                <a:ea typeface="Arial"/>
                <a:cs typeface="Arial"/>
                <a:sym typeface="Arial"/>
              </a:rPr>
              <a:t>Ejecución presupuestaria </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900"/>
              <a:buFont typeface="Arial"/>
              <a:buNone/>
            </a:pPr>
            <a:r>
              <a:rPr lang="es-GT" sz="900" b="0" i="0" u="none" strike="noStrike" cap="none" dirty="0">
                <a:solidFill>
                  <a:schemeClr val="lt1"/>
                </a:solidFill>
                <a:latin typeface="Arial"/>
                <a:ea typeface="Arial"/>
                <a:cs typeface="Arial"/>
                <a:sym typeface="Arial"/>
              </a:rPr>
              <a:t>por clasificación geográfica </a:t>
            </a:r>
            <a:endParaRPr sz="900" b="0" i="0" u="none" strike="noStrike" cap="none" dirty="0">
              <a:solidFill>
                <a:schemeClr val="lt1"/>
              </a:solidFill>
              <a:latin typeface="Arial"/>
              <a:ea typeface="Arial"/>
              <a:cs typeface="Arial"/>
              <a:sym typeface="Arial"/>
            </a:endParaRPr>
          </a:p>
        </p:txBody>
      </p:sp>
      <p:sp>
        <p:nvSpPr>
          <p:cNvPr id="95" name="Google Shape;95;p14"/>
          <p:cNvSpPr txBox="1"/>
          <p:nvPr/>
        </p:nvSpPr>
        <p:spPr>
          <a:xfrm>
            <a:off x="563880" y="4274820"/>
            <a:ext cx="1234500" cy="3693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100"/>
              <a:buFont typeface="Arial"/>
              <a:buNone/>
            </a:pPr>
            <a:r>
              <a:rPr lang="es-GT" sz="900" b="0" i="0" u="none" strike="noStrike" cap="none" dirty="0">
                <a:solidFill>
                  <a:schemeClr val="lt1"/>
                </a:solidFill>
                <a:latin typeface="Arial"/>
                <a:ea typeface="Arial"/>
                <a:cs typeface="Arial"/>
                <a:sym typeface="Arial"/>
              </a:rPr>
              <a:t>Región 1: Metropolitana </a:t>
            </a:r>
            <a:endParaRPr sz="1200" b="0" i="0" u="none" strike="noStrike" cap="none" dirty="0">
              <a:solidFill>
                <a:srgbClr val="000000"/>
              </a:solidFill>
              <a:latin typeface="Arial"/>
              <a:ea typeface="Arial"/>
              <a:cs typeface="Arial"/>
              <a:sym typeface="Arial"/>
            </a:endParaRPr>
          </a:p>
        </p:txBody>
      </p:sp>
      <p:sp>
        <p:nvSpPr>
          <p:cNvPr id="96" name="Google Shape;96;p14"/>
          <p:cNvSpPr txBox="1"/>
          <p:nvPr/>
        </p:nvSpPr>
        <p:spPr>
          <a:xfrm>
            <a:off x="5022524" y="5493338"/>
            <a:ext cx="1479900" cy="38468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700"/>
              <a:buFont typeface="Arial"/>
              <a:buNone/>
            </a:pP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700"/>
              <a:buFont typeface="Arial"/>
              <a:buNone/>
            </a:pPr>
            <a:endParaRPr sz="500" b="0" i="0" u="none" strike="noStrike" cap="none">
              <a:solidFill>
                <a:schemeClr val="dk1"/>
              </a:solidFill>
              <a:latin typeface="Arial"/>
              <a:ea typeface="Arial"/>
              <a:cs typeface="Arial"/>
              <a:sym typeface="Arial"/>
            </a:endParaRPr>
          </a:p>
        </p:txBody>
      </p:sp>
      <p:sp>
        <p:nvSpPr>
          <p:cNvPr id="97" name="Google Shape;97;p14"/>
          <p:cNvSpPr txBox="1"/>
          <p:nvPr/>
        </p:nvSpPr>
        <p:spPr>
          <a:xfrm>
            <a:off x="3563947" y="4245909"/>
            <a:ext cx="1413900" cy="3540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900"/>
              <a:buFont typeface="Arial"/>
              <a:buNone/>
            </a:pPr>
            <a:r>
              <a:rPr lang="es-GT" sz="900" b="0" i="0" u="none" strike="noStrike" cap="none" dirty="0">
                <a:solidFill>
                  <a:schemeClr val="lt1"/>
                </a:solidFill>
                <a:latin typeface="Calibri"/>
                <a:ea typeface="Calibri"/>
                <a:cs typeface="Calibri"/>
                <a:sym typeface="Calibri"/>
              </a:rPr>
              <a:t>Pr</a:t>
            </a:r>
            <a:r>
              <a:rPr lang="es-GT" sz="800" b="0" i="0" u="none" strike="noStrike" cap="none" dirty="0">
                <a:solidFill>
                  <a:schemeClr val="lt1"/>
                </a:solidFill>
                <a:latin typeface="Arial"/>
                <a:ea typeface="Arial"/>
                <a:cs typeface="Arial"/>
                <a:sym typeface="Arial"/>
              </a:rPr>
              <a:t>esupuesto para pago de salarios y honorarios </a:t>
            </a:r>
            <a:endParaRPr sz="800" b="0" i="0" u="none" strike="noStrike" cap="none" dirty="0">
              <a:solidFill>
                <a:schemeClr val="lt1"/>
              </a:solidFill>
              <a:latin typeface="Arial"/>
              <a:ea typeface="Arial"/>
              <a:cs typeface="Arial"/>
              <a:sym typeface="Arial"/>
            </a:endParaRPr>
          </a:p>
        </p:txBody>
      </p:sp>
      <p:sp>
        <p:nvSpPr>
          <p:cNvPr id="98" name="Google Shape;98;p14"/>
          <p:cNvSpPr txBox="1"/>
          <p:nvPr/>
        </p:nvSpPr>
        <p:spPr>
          <a:xfrm>
            <a:off x="3413047" y="4557563"/>
            <a:ext cx="1563300" cy="3693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900"/>
              <a:buFont typeface="Arial"/>
              <a:buNone/>
            </a:pPr>
            <a:r>
              <a:rPr lang="es-GT" sz="900" b="0" i="0" u="none" strike="noStrike" cap="none" dirty="0">
                <a:solidFill>
                  <a:schemeClr val="lt1"/>
                </a:solidFill>
                <a:latin typeface="Calibri"/>
                <a:ea typeface="Calibri"/>
                <a:cs typeface="Calibri"/>
                <a:sym typeface="Calibri"/>
              </a:rPr>
              <a:t>P</a:t>
            </a:r>
            <a:r>
              <a:rPr lang="es-GT" sz="800" b="0" i="0" u="none" strike="noStrike" cap="none" dirty="0">
                <a:solidFill>
                  <a:schemeClr val="lt1"/>
                </a:solidFill>
                <a:latin typeface="Arial"/>
                <a:ea typeface="Arial"/>
                <a:cs typeface="Arial"/>
                <a:sym typeface="Arial"/>
              </a:rPr>
              <a:t>resupuesto ejecutado en pago de salarios y honorario</a:t>
            </a:r>
            <a:r>
              <a:rPr lang="es-GT" sz="900" b="0" i="0" u="none" strike="noStrike" cap="none" dirty="0">
                <a:solidFill>
                  <a:schemeClr val="lt1"/>
                </a:solidFill>
                <a:latin typeface="Calibri"/>
                <a:ea typeface="Calibri"/>
                <a:cs typeface="Calibri"/>
                <a:sym typeface="Calibri"/>
              </a:rPr>
              <a:t>s</a:t>
            </a:r>
            <a:endParaRPr sz="900" b="0" i="0" u="none" strike="noStrike" cap="none" dirty="0">
              <a:solidFill>
                <a:schemeClr val="lt1"/>
              </a:solidFill>
              <a:latin typeface="Calibri"/>
              <a:ea typeface="Calibri"/>
              <a:cs typeface="Calibri"/>
              <a:sym typeface="Calibri"/>
            </a:endParaRPr>
          </a:p>
        </p:txBody>
      </p:sp>
      <p:sp>
        <p:nvSpPr>
          <p:cNvPr id="99" name="Google Shape;99;p14"/>
          <p:cNvSpPr txBox="1"/>
          <p:nvPr/>
        </p:nvSpPr>
        <p:spPr>
          <a:xfrm>
            <a:off x="3389947" y="4861941"/>
            <a:ext cx="1609500" cy="3693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900"/>
              <a:buFont typeface="Arial"/>
              <a:buNone/>
            </a:pPr>
            <a:r>
              <a:rPr lang="es-GT" sz="900" b="0" i="0" u="none" strike="noStrike" cap="none" dirty="0">
                <a:solidFill>
                  <a:schemeClr val="lt1"/>
                </a:solidFill>
                <a:latin typeface="Calibri"/>
                <a:ea typeface="Calibri"/>
                <a:cs typeface="Calibri"/>
                <a:sym typeface="Calibri"/>
              </a:rPr>
              <a:t>P</a:t>
            </a:r>
            <a:r>
              <a:rPr lang="es-GT" sz="800" b="0" i="0" u="none" strike="noStrike" cap="none" dirty="0">
                <a:solidFill>
                  <a:schemeClr val="lt1"/>
                </a:solidFill>
                <a:latin typeface="Arial"/>
                <a:ea typeface="Arial"/>
                <a:cs typeface="Arial"/>
                <a:sym typeface="Arial"/>
              </a:rPr>
              <a:t>orcentaje de ejecución en el pago de salarios y honorario</a:t>
            </a:r>
            <a:r>
              <a:rPr lang="es-GT" sz="900" b="0" i="0" u="none" strike="noStrike" cap="none" dirty="0">
                <a:solidFill>
                  <a:schemeClr val="lt1"/>
                </a:solidFill>
                <a:latin typeface="Calibri"/>
                <a:ea typeface="Calibri"/>
                <a:cs typeface="Calibri"/>
                <a:sym typeface="Calibri"/>
              </a:rPr>
              <a:t>s </a:t>
            </a:r>
            <a:endParaRPr sz="900" b="0" i="0" u="none" strike="noStrike" cap="none" dirty="0">
              <a:solidFill>
                <a:schemeClr val="lt1"/>
              </a:solidFill>
              <a:latin typeface="Calibri"/>
              <a:ea typeface="Calibri"/>
              <a:cs typeface="Calibri"/>
              <a:sym typeface="Calibri"/>
            </a:endParaRPr>
          </a:p>
        </p:txBody>
      </p:sp>
      <p:sp>
        <p:nvSpPr>
          <p:cNvPr id="100" name="Google Shape;100;p14"/>
          <p:cNvSpPr txBox="1"/>
          <p:nvPr/>
        </p:nvSpPr>
        <p:spPr>
          <a:xfrm>
            <a:off x="3559697" y="5245506"/>
            <a:ext cx="1422300" cy="2307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900"/>
              <a:buFont typeface="Arial"/>
              <a:buNone/>
            </a:pPr>
            <a:r>
              <a:rPr lang="es-GT" sz="900" b="0" i="0" u="none" strike="noStrike" cap="none" dirty="0">
                <a:solidFill>
                  <a:schemeClr val="lt1"/>
                </a:solidFill>
                <a:latin typeface="Calibri"/>
                <a:ea typeface="Calibri"/>
                <a:cs typeface="Calibri"/>
                <a:sym typeface="Calibri"/>
              </a:rPr>
              <a:t>Personal permanente 011 </a:t>
            </a:r>
            <a:endParaRPr sz="1400" b="0" i="0" u="none" strike="noStrike" cap="none" dirty="0">
              <a:solidFill>
                <a:srgbClr val="000000"/>
              </a:solidFill>
              <a:latin typeface="Arial"/>
              <a:ea typeface="Arial"/>
              <a:cs typeface="Arial"/>
              <a:sym typeface="Arial"/>
            </a:endParaRPr>
          </a:p>
        </p:txBody>
      </p:sp>
      <p:sp>
        <p:nvSpPr>
          <p:cNvPr id="101" name="Google Shape;101;p14"/>
          <p:cNvSpPr txBox="1"/>
          <p:nvPr/>
        </p:nvSpPr>
        <p:spPr>
          <a:xfrm>
            <a:off x="3559697" y="5507816"/>
            <a:ext cx="1422300" cy="3693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600"/>
              <a:buFont typeface="Arial"/>
              <a:buNone/>
            </a:pPr>
            <a:r>
              <a:rPr lang="es-GT" sz="600" b="0" i="0" u="none" strike="noStrike" cap="none" dirty="0">
                <a:solidFill>
                  <a:schemeClr val="lt1"/>
                </a:solidFill>
                <a:latin typeface="Arial"/>
                <a:ea typeface="Arial"/>
                <a:cs typeface="Arial"/>
                <a:sym typeface="Arial"/>
              </a:rPr>
              <a:t>Personal temporal 021 </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600"/>
              <a:buFont typeface="Arial"/>
              <a:buNone/>
            </a:pPr>
            <a:r>
              <a:rPr lang="es-GT" sz="600" b="0" i="0" u="none" strike="noStrike" cap="none" dirty="0">
                <a:solidFill>
                  <a:schemeClr val="lt1"/>
                </a:solidFill>
                <a:latin typeface="Arial"/>
                <a:ea typeface="Arial"/>
                <a:cs typeface="Arial"/>
                <a:sym typeface="Arial"/>
              </a:rPr>
              <a:t>Personal temporal 022 </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600"/>
              <a:buFont typeface="Arial"/>
              <a:buNone/>
            </a:pPr>
            <a:r>
              <a:rPr lang="es-GT" sz="600" b="0" i="0" u="none" strike="noStrike" cap="none" dirty="0">
                <a:solidFill>
                  <a:schemeClr val="lt1"/>
                </a:solidFill>
                <a:latin typeface="Arial"/>
                <a:ea typeface="Arial"/>
                <a:cs typeface="Arial"/>
                <a:sym typeface="Arial"/>
              </a:rPr>
              <a:t>Jornales 031 </a:t>
            </a:r>
            <a:endParaRPr sz="1400" b="0" i="0" u="none" strike="noStrike" cap="none" dirty="0">
              <a:solidFill>
                <a:srgbClr val="000000"/>
              </a:solidFill>
              <a:latin typeface="Arial"/>
              <a:ea typeface="Arial"/>
              <a:cs typeface="Arial"/>
              <a:sym typeface="Arial"/>
            </a:endParaRPr>
          </a:p>
        </p:txBody>
      </p:sp>
      <p:sp>
        <p:nvSpPr>
          <p:cNvPr id="102" name="Google Shape;102;p14"/>
          <p:cNvSpPr txBox="1"/>
          <p:nvPr/>
        </p:nvSpPr>
        <p:spPr>
          <a:xfrm>
            <a:off x="3559747" y="5834177"/>
            <a:ext cx="1422300" cy="3387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900"/>
              <a:buFont typeface="Arial"/>
              <a:buNone/>
            </a:pPr>
            <a:r>
              <a:rPr lang="es-GT" sz="800" b="0" i="0" u="none" strike="noStrike" cap="none" dirty="0">
                <a:solidFill>
                  <a:schemeClr val="lt1"/>
                </a:solidFill>
                <a:latin typeface="Arial"/>
                <a:ea typeface="Arial"/>
                <a:cs typeface="Arial"/>
                <a:sym typeface="Arial"/>
              </a:rPr>
              <a:t>Servicios técnicos o profesionales 029 </a:t>
            </a:r>
            <a:endParaRPr sz="1300" b="0" i="0" u="none" strike="noStrike" cap="none" dirty="0">
              <a:solidFill>
                <a:srgbClr val="000000"/>
              </a:solidFill>
              <a:latin typeface="Arial"/>
              <a:ea typeface="Arial"/>
              <a:cs typeface="Arial"/>
              <a:sym typeface="Arial"/>
            </a:endParaRPr>
          </a:p>
        </p:txBody>
      </p:sp>
      <p:sp>
        <p:nvSpPr>
          <p:cNvPr id="103" name="Google Shape;103;p14"/>
          <p:cNvSpPr txBox="1"/>
          <p:nvPr/>
        </p:nvSpPr>
        <p:spPr>
          <a:xfrm>
            <a:off x="3559747" y="6134182"/>
            <a:ext cx="1422300" cy="3387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900"/>
              <a:buFont typeface="Arial"/>
              <a:buNone/>
            </a:pPr>
            <a:r>
              <a:rPr lang="es-GT" sz="800" b="0" i="0" u="none" strike="noStrike" cap="none" dirty="0">
                <a:solidFill>
                  <a:schemeClr val="lt1"/>
                </a:solidFill>
                <a:latin typeface="Arial"/>
                <a:ea typeface="Arial"/>
                <a:cs typeface="Arial"/>
                <a:sym typeface="Arial"/>
              </a:rPr>
              <a:t>Servicios técnicos o profesionales subgrupo 18</a:t>
            </a:r>
            <a:endParaRPr sz="1300" b="0" i="0" u="none" strike="noStrike" cap="none" dirty="0">
              <a:solidFill>
                <a:srgbClr val="000000"/>
              </a:solidFill>
              <a:latin typeface="Arial"/>
              <a:ea typeface="Arial"/>
              <a:cs typeface="Arial"/>
              <a:sym typeface="Arial"/>
            </a:endParaRPr>
          </a:p>
        </p:txBody>
      </p:sp>
      <p:sp>
        <p:nvSpPr>
          <p:cNvPr id="104" name="Google Shape;104;p14"/>
          <p:cNvSpPr txBox="1"/>
          <p:nvPr/>
        </p:nvSpPr>
        <p:spPr>
          <a:xfrm>
            <a:off x="3590022" y="3889100"/>
            <a:ext cx="2865000" cy="3693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000"/>
              <a:buFont typeface="Arial"/>
              <a:buNone/>
            </a:pPr>
            <a:r>
              <a:rPr lang="es-GT" sz="900" b="0" i="0" u="none" strike="noStrike" cap="none" dirty="0">
                <a:solidFill>
                  <a:schemeClr val="lt1"/>
                </a:solidFill>
                <a:latin typeface="Arial"/>
                <a:ea typeface="Arial"/>
                <a:cs typeface="Arial"/>
                <a:sym typeface="Arial"/>
              </a:rPr>
              <a:t>Servicios personales, técnicos y profesionales del </a:t>
            </a:r>
            <a:r>
              <a:rPr lang="es-GT" sz="900" dirty="0">
                <a:solidFill>
                  <a:schemeClr val="lt1"/>
                </a:solidFill>
              </a:rPr>
              <a:t>mes de</a:t>
            </a:r>
            <a:r>
              <a:rPr lang="es-GT" sz="900" b="0" i="0" u="none" strike="noStrike" cap="none" dirty="0">
                <a:solidFill>
                  <a:schemeClr val="lt1"/>
                </a:solidFill>
                <a:latin typeface="Arial"/>
                <a:ea typeface="Arial"/>
                <a:cs typeface="Arial"/>
                <a:sym typeface="Arial"/>
              </a:rPr>
              <a:t> marzo de 2024  </a:t>
            </a:r>
            <a:endParaRPr sz="900" b="0" i="0" u="none" strike="noStrike" cap="none" dirty="0">
              <a:solidFill>
                <a:schemeClr val="lt1"/>
              </a:solidFill>
              <a:latin typeface="Arial"/>
              <a:ea typeface="Arial"/>
              <a:cs typeface="Arial"/>
              <a:sym typeface="Arial"/>
            </a:endParaRPr>
          </a:p>
        </p:txBody>
      </p:sp>
      <p:sp>
        <p:nvSpPr>
          <p:cNvPr id="105" name="Google Shape;105;p14"/>
          <p:cNvSpPr txBox="1"/>
          <p:nvPr/>
        </p:nvSpPr>
        <p:spPr>
          <a:xfrm>
            <a:off x="6765677" y="4171271"/>
            <a:ext cx="970200" cy="2769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600"/>
              <a:buFont typeface="Arial"/>
              <a:buNone/>
            </a:pPr>
            <a:r>
              <a:rPr lang="es-GT" sz="600" b="0" i="0" u="none" strike="noStrike" cap="none">
                <a:solidFill>
                  <a:schemeClr val="lt1"/>
                </a:solidFill>
                <a:latin typeface="Arial"/>
                <a:ea typeface="Arial"/>
                <a:cs typeface="Arial"/>
                <a:sym typeface="Arial"/>
              </a:rPr>
              <a:t>Grupo 000:</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600"/>
              <a:buFont typeface="Arial"/>
              <a:buNone/>
            </a:pPr>
            <a:r>
              <a:rPr lang="es-GT" sz="600" b="0" i="0" u="none" strike="noStrike" cap="none">
                <a:solidFill>
                  <a:schemeClr val="lt1"/>
                </a:solidFill>
                <a:latin typeface="Arial"/>
                <a:ea typeface="Arial"/>
                <a:cs typeface="Arial"/>
                <a:sym typeface="Arial"/>
              </a:rPr>
              <a:t>Servicios personales</a:t>
            </a:r>
            <a:endParaRPr sz="1400" b="0" i="0" u="none" strike="noStrike" cap="none">
              <a:solidFill>
                <a:srgbClr val="000000"/>
              </a:solidFill>
              <a:latin typeface="Arial"/>
              <a:ea typeface="Arial"/>
              <a:cs typeface="Arial"/>
              <a:sym typeface="Arial"/>
            </a:endParaRPr>
          </a:p>
        </p:txBody>
      </p:sp>
      <p:sp>
        <p:nvSpPr>
          <p:cNvPr id="106" name="Google Shape;106;p14"/>
          <p:cNvSpPr txBox="1"/>
          <p:nvPr/>
        </p:nvSpPr>
        <p:spPr>
          <a:xfrm>
            <a:off x="6760971" y="4479557"/>
            <a:ext cx="1007100" cy="2769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600"/>
              <a:buFont typeface="Arial"/>
              <a:buNone/>
            </a:pPr>
            <a:r>
              <a:rPr lang="es-GT" sz="600" b="0" i="0" u="none" strike="noStrike" cap="none">
                <a:solidFill>
                  <a:schemeClr val="lt1"/>
                </a:solidFill>
                <a:latin typeface="Arial"/>
                <a:ea typeface="Arial"/>
                <a:cs typeface="Arial"/>
                <a:sym typeface="Arial"/>
              </a:rPr>
              <a:t>Grupo 100:</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600"/>
              <a:buFont typeface="Arial"/>
              <a:buNone/>
            </a:pPr>
            <a:r>
              <a:rPr lang="es-GT" sz="600" b="0" i="0" u="none" strike="noStrike" cap="none">
                <a:solidFill>
                  <a:schemeClr val="lt1"/>
                </a:solidFill>
                <a:latin typeface="Arial"/>
                <a:ea typeface="Arial"/>
                <a:cs typeface="Arial"/>
                <a:sym typeface="Arial"/>
              </a:rPr>
              <a:t>Servicios no personales</a:t>
            </a:r>
            <a:endParaRPr sz="1400" b="0" i="0" u="none" strike="noStrike" cap="none">
              <a:solidFill>
                <a:srgbClr val="000000"/>
              </a:solidFill>
              <a:latin typeface="Arial"/>
              <a:ea typeface="Arial"/>
              <a:cs typeface="Arial"/>
              <a:sym typeface="Arial"/>
            </a:endParaRPr>
          </a:p>
        </p:txBody>
      </p:sp>
      <p:sp>
        <p:nvSpPr>
          <p:cNvPr id="107" name="Google Shape;107;p14"/>
          <p:cNvSpPr txBox="1"/>
          <p:nvPr/>
        </p:nvSpPr>
        <p:spPr>
          <a:xfrm>
            <a:off x="6757831" y="4779925"/>
            <a:ext cx="1013400" cy="2769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600"/>
              <a:buFont typeface="Arial"/>
              <a:buNone/>
            </a:pPr>
            <a:r>
              <a:rPr lang="es-GT" sz="600" b="0" i="0" u="none" strike="noStrike" cap="none">
                <a:solidFill>
                  <a:schemeClr val="lt1"/>
                </a:solidFill>
                <a:latin typeface="Arial"/>
                <a:ea typeface="Arial"/>
                <a:cs typeface="Arial"/>
                <a:sym typeface="Arial"/>
              </a:rPr>
              <a:t>Grupo 200:</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600"/>
              <a:buFont typeface="Arial"/>
              <a:buNone/>
            </a:pPr>
            <a:r>
              <a:rPr lang="es-GT" sz="600" b="0" i="0" u="none" strike="noStrike" cap="none">
                <a:solidFill>
                  <a:schemeClr val="lt1"/>
                </a:solidFill>
                <a:latin typeface="Arial"/>
                <a:ea typeface="Arial"/>
                <a:cs typeface="Arial"/>
                <a:sym typeface="Arial"/>
              </a:rPr>
              <a:t>Materiales y suministros</a:t>
            </a:r>
            <a:endParaRPr sz="1400" b="0" i="0" u="none" strike="noStrike" cap="none">
              <a:solidFill>
                <a:srgbClr val="000000"/>
              </a:solidFill>
              <a:latin typeface="Arial"/>
              <a:ea typeface="Arial"/>
              <a:cs typeface="Arial"/>
              <a:sym typeface="Arial"/>
            </a:endParaRPr>
          </a:p>
        </p:txBody>
      </p:sp>
      <p:sp>
        <p:nvSpPr>
          <p:cNvPr id="108" name="Google Shape;108;p14"/>
          <p:cNvSpPr txBox="1"/>
          <p:nvPr/>
        </p:nvSpPr>
        <p:spPr>
          <a:xfrm>
            <a:off x="6686831" y="4989474"/>
            <a:ext cx="1079100" cy="3693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600"/>
              <a:buFont typeface="Arial"/>
              <a:buNone/>
            </a:pPr>
            <a:r>
              <a:rPr lang="es-GT" sz="600" b="0" i="0" u="none" strike="noStrike" cap="none" dirty="0">
                <a:solidFill>
                  <a:schemeClr val="lt1"/>
                </a:solidFill>
                <a:latin typeface="Arial"/>
                <a:ea typeface="Arial"/>
                <a:cs typeface="Arial"/>
                <a:sym typeface="Arial"/>
              </a:rPr>
              <a:t>Grupo 300:</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400"/>
              <a:buFont typeface="Arial"/>
              <a:buNone/>
            </a:pPr>
            <a:r>
              <a:rPr lang="es-GT" sz="400" b="0" i="0" u="none" strike="noStrike" cap="none" dirty="0">
                <a:solidFill>
                  <a:schemeClr val="lt1"/>
                </a:solidFill>
                <a:latin typeface="Arial"/>
                <a:ea typeface="Arial"/>
                <a:cs typeface="Arial"/>
                <a:sym typeface="Arial"/>
              </a:rPr>
              <a:t> </a:t>
            </a:r>
            <a:r>
              <a:rPr lang="es-GT" sz="600" b="0" i="0" u="none" strike="noStrike" cap="none" dirty="0">
                <a:solidFill>
                  <a:schemeClr val="lt1"/>
                </a:solidFill>
                <a:latin typeface="Arial"/>
                <a:ea typeface="Arial"/>
                <a:cs typeface="Arial"/>
                <a:sym typeface="Arial"/>
              </a:rPr>
              <a:t>Propiedad, planta, equipo e intangibles</a:t>
            </a:r>
            <a:r>
              <a:rPr lang="es-GT" sz="500" b="0" i="0" u="none" strike="noStrike" cap="none" dirty="0">
                <a:solidFill>
                  <a:schemeClr val="lt1"/>
                </a:solidFill>
                <a:latin typeface="Arial"/>
                <a:ea typeface="Arial"/>
                <a:cs typeface="Arial"/>
                <a:sym typeface="Arial"/>
              </a:rPr>
              <a:t> </a:t>
            </a:r>
            <a:endParaRPr sz="1500" b="0" i="0" u="none" strike="noStrike" cap="none" dirty="0">
              <a:solidFill>
                <a:srgbClr val="000000"/>
              </a:solidFill>
              <a:latin typeface="Arial"/>
              <a:ea typeface="Arial"/>
              <a:cs typeface="Arial"/>
              <a:sym typeface="Arial"/>
            </a:endParaRPr>
          </a:p>
        </p:txBody>
      </p:sp>
      <p:sp>
        <p:nvSpPr>
          <p:cNvPr id="109" name="Google Shape;109;p14"/>
          <p:cNvSpPr txBox="1"/>
          <p:nvPr/>
        </p:nvSpPr>
        <p:spPr>
          <a:xfrm>
            <a:off x="6719596" y="5337392"/>
            <a:ext cx="1056600" cy="2769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600"/>
              <a:buFont typeface="Arial"/>
              <a:buNone/>
            </a:pPr>
            <a:r>
              <a:rPr lang="es-GT" sz="600" b="0" i="0" u="none" strike="noStrike" cap="none">
                <a:solidFill>
                  <a:schemeClr val="lt1"/>
                </a:solidFill>
                <a:latin typeface="Arial"/>
                <a:ea typeface="Arial"/>
                <a:cs typeface="Arial"/>
                <a:sym typeface="Arial"/>
              </a:rPr>
              <a:t>Grupo 400:</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600"/>
              <a:buFont typeface="Arial"/>
              <a:buNone/>
            </a:pPr>
            <a:r>
              <a:rPr lang="es-GT" sz="600" b="0" i="0" u="none" strike="noStrike" cap="none">
                <a:solidFill>
                  <a:schemeClr val="lt1"/>
                </a:solidFill>
                <a:latin typeface="Arial"/>
                <a:ea typeface="Arial"/>
                <a:cs typeface="Arial"/>
                <a:sym typeface="Arial"/>
              </a:rPr>
              <a:t>Transferencias corrientes</a:t>
            </a:r>
            <a:endParaRPr sz="1400" b="0" i="0" u="none" strike="noStrike" cap="none">
              <a:solidFill>
                <a:srgbClr val="000000"/>
              </a:solidFill>
              <a:latin typeface="Arial"/>
              <a:ea typeface="Arial"/>
              <a:cs typeface="Arial"/>
              <a:sym typeface="Arial"/>
            </a:endParaRPr>
          </a:p>
        </p:txBody>
      </p:sp>
      <p:sp>
        <p:nvSpPr>
          <p:cNvPr id="110" name="Google Shape;110;p14"/>
          <p:cNvSpPr txBox="1"/>
          <p:nvPr/>
        </p:nvSpPr>
        <p:spPr>
          <a:xfrm>
            <a:off x="6719601" y="5630726"/>
            <a:ext cx="1056600" cy="2769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600"/>
              <a:buFont typeface="Arial"/>
              <a:buNone/>
            </a:pPr>
            <a:r>
              <a:rPr lang="es-GT" sz="600" b="0" i="0" u="none" strike="noStrike" cap="none" dirty="0">
                <a:solidFill>
                  <a:schemeClr val="lt1"/>
                </a:solidFill>
                <a:latin typeface="Arial"/>
                <a:ea typeface="Arial"/>
                <a:cs typeface="Arial"/>
                <a:sym typeface="Arial"/>
              </a:rPr>
              <a:t>Grupo 900:</a:t>
            </a:r>
            <a:endParaRPr sz="600" b="0" i="0" u="none" strike="noStrike" cap="none" dirty="0">
              <a:solidFill>
                <a:schemeClr val="lt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600"/>
              <a:buFont typeface="Arial"/>
              <a:buNone/>
            </a:pPr>
            <a:r>
              <a:rPr lang="es-GT" sz="600" b="0" i="0" u="none" strike="noStrike" cap="none" dirty="0">
                <a:solidFill>
                  <a:schemeClr val="lt1"/>
                </a:solidFill>
                <a:latin typeface="Arial"/>
                <a:ea typeface="Arial"/>
                <a:cs typeface="Arial"/>
                <a:sym typeface="Arial"/>
              </a:rPr>
              <a:t>Asignaciones globales</a:t>
            </a:r>
            <a:endParaRPr sz="600" b="0" i="0" u="none" strike="noStrike" cap="none" dirty="0">
              <a:solidFill>
                <a:schemeClr val="lt1"/>
              </a:solidFill>
              <a:latin typeface="Arial"/>
              <a:ea typeface="Arial"/>
              <a:cs typeface="Arial"/>
              <a:sym typeface="Arial"/>
            </a:endParaRPr>
          </a:p>
        </p:txBody>
      </p:sp>
      <p:pic>
        <p:nvPicPr>
          <p:cNvPr id="111" name="Google Shape;111;p14"/>
          <p:cNvPicPr preferRelativeResize="0"/>
          <p:nvPr/>
        </p:nvPicPr>
        <p:blipFill rotWithShape="1">
          <a:blip r:embed="rId4">
            <a:alphaModFix/>
          </a:blip>
          <a:srcRect/>
          <a:stretch/>
        </p:blipFill>
        <p:spPr>
          <a:xfrm>
            <a:off x="3747450" y="152693"/>
            <a:ext cx="5608900" cy="1005369"/>
          </a:xfrm>
          <a:prstGeom prst="rect">
            <a:avLst/>
          </a:prstGeom>
          <a:noFill/>
          <a:ln>
            <a:noFill/>
          </a:ln>
        </p:spPr>
      </p:pic>
      <p:sp>
        <p:nvSpPr>
          <p:cNvPr id="112" name="Google Shape;112;p14"/>
          <p:cNvSpPr txBox="1"/>
          <p:nvPr/>
        </p:nvSpPr>
        <p:spPr>
          <a:xfrm>
            <a:off x="4250150" y="412600"/>
            <a:ext cx="4730100" cy="4617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400"/>
              <a:buFont typeface="Arial"/>
              <a:buNone/>
            </a:pPr>
            <a:r>
              <a:rPr lang="es-GT" sz="2400" b="0" i="1" u="none" strike="noStrike" cap="none">
                <a:solidFill>
                  <a:schemeClr val="lt1"/>
                </a:solidFill>
                <a:latin typeface="Arial"/>
                <a:ea typeface="Arial"/>
                <a:cs typeface="Arial"/>
                <a:sym typeface="Arial"/>
              </a:rPr>
              <a:t>al </a:t>
            </a:r>
            <a:r>
              <a:rPr lang="es-GT" sz="2400" i="1">
                <a:solidFill>
                  <a:schemeClr val="lt1"/>
                </a:solidFill>
              </a:rPr>
              <a:t>31</a:t>
            </a:r>
            <a:r>
              <a:rPr lang="es-GT" sz="2400" b="0" i="1" u="none" strike="noStrike" cap="none">
                <a:solidFill>
                  <a:schemeClr val="lt1"/>
                </a:solidFill>
                <a:latin typeface="Arial"/>
                <a:ea typeface="Arial"/>
                <a:cs typeface="Arial"/>
                <a:sym typeface="Arial"/>
              </a:rPr>
              <a:t> de </a:t>
            </a:r>
            <a:r>
              <a:rPr lang="es-GT" sz="2400" i="1">
                <a:solidFill>
                  <a:schemeClr val="lt1"/>
                </a:solidFill>
              </a:rPr>
              <a:t>marzo</a:t>
            </a:r>
            <a:r>
              <a:rPr lang="es-GT" sz="2400" b="0" i="1" u="none" strike="noStrike" cap="none">
                <a:solidFill>
                  <a:schemeClr val="lt1"/>
                </a:solidFill>
                <a:latin typeface="Arial"/>
                <a:ea typeface="Arial"/>
                <a:cs typeface="Arial"/>
                <a:sym typeface="Arial"/>
              </a:rPr>
              <a:t> de 2024</a:t>
            </a:r>
            <a:endParaRPr sz="2400" b="0" i="1" u="none" strike="noStrike" cap="none">
              <a:solidFill>
                <a:schemeClr val="lt1"/>
              </a:solidFill>
              <a:latin typeface="Arial"/>
              <a:ea typeface="Arial"/>
              <a:cs typeface="Arial"/>
              <a:sym typeface="Arial"/>
            </a:endParaRPr>
          </a:p>
        </p:txBody>
      </p:sp>
      <p:sp>
        <p:nvSpPr>
          <p:cNvPr id="113" name="Google Shape;113;p14"/>
          <p:cNvSpPr txBox="1"/>
          <p:nvPr/>
        </p:nvSpPr>
        <p:spPr>
          <a:xfrm>
            <a:off x="8610654" y="1254654"/>
            <a:ext cx="3342600" cy="2769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900"/>
              <a:buFont typeface="Arial"/>
              <a:buNone/>
            </a:pPr>
            <a:r>
              <a:rPr lang="es-GT" sz="1200" b="1" i="0" u="none" strike="noStrike" cap="none">
                <a:solidFill>
                  <a:schemeClr val="lt1"/>
                </a:solidFill>
                <a:latin typeface="Arial"/>
                <a:ea typeface="Arial"/>
                <a:cs typeface="Arial"/>
                <a:sym typeface="Arial"/>
              </a:rPr>
              <a:t>Principales</a:t>
            </a:r>
            <a:r>
              <a:rPr lang="es-GT" sz="1200" b="0" i="0" u="none" strike="noStrike" cap="none">
                <a:solidFill>
                  <a:schemeClr val="lt1"/>
                </a:solidFill>
                <a:latin typeface="Arial"/>
                <a:ea typeface="Arial"/>
                <a:cs typeface="Arial"/>
                <a:sym typeface="Arial"/>
              </a:rPr>
              <a:t> </a:t>
            </a:r>
            <a:r>
              <a:rPr lang="es-GT" sz="1200" b="1" i="0" u="none" strike="noStrike" cap="none">
                <a:solidFill>
                  <a:schemeClr val="lt1"/>
                </a:solidFill>
                <a:latin typeface="Arial"/>
                <a:ea typeface="Arial"/>
                <a:cs typeface="Arial"/>
                <a:sym typeface="Arial"/>
              </a:rPr>
              <a:t>avances o logros de </a:t>
            </a:r>
            <a:r>
              <a:rPr lang="es-GT" sz="1100" b="1">
                <a:solidFill>
                  <a:schemeClr val="lt1"/>
                </a:solidFill>
              </a:rPr>
              <a:t>Marzo</a:t>
            </a:r>
            <a:endParaRPr sz="1400" b="1" i="0" u="none" strike="noStrike" cap="none">
              <a:solidFill>
                <a:schemeClr val="lt1"/>
              </a:solidFill>
              <a:latin typeface="Arial"/>
              <a:ea typeface="Arial"/>
              <a:cs typeface="Arial"/>
              <a:sym typeface="Arial"/>
            </a:endParaRPr>
          </a:p>
        </p:txBody>
      </p:sp>
      <p:sp>
        <p:nvSpPr>
          <p:cNvPr id="114" name="Google Shape;114;p14"/>
          <p:cNvSpPr txBox="1"/>
          <p:nvPr/>
        </p:nvSpPr>
        <p:spPr>
          <a:xfrm>
            <a:off x="6686825" y="6211535"/>
            <a:ext cx="850200" cy="415458"/>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700"/>
              <a:buFont typeface="Arial"/>
              <a:buNone/>
            </a:pPr>
            <a:r>
              <a:rPr lang="es-GT" sz="700" b="0" i="0" u="none" strike="noStrike" cap="none" dirty="0">
                <a:solidFill>
                  <a:schemeClr val="dk1"/>
                </a:solidFill>
                <a:latin typeface="+mj-lt"/>
                <a:ea typeface="Calibri"/>
                <a:cs typeface="Calibri"/>
                <a:sym typeface="Calibri"/>
              </a:rPr>
              <a:t>Servicios públicos generales</a:t>
            </a:r>
            <a:endParaRPr sz="1400" b="0" i="0" u="none" strike="noStrike" cap="none" dirty="0">
              <a:solidFill>
                <a:srgbClr val="000000"/>
              </a:solidFill>
              <a:latin typeface="+mj-lt"/>
              <a:ea typeface="Arial"/>
              <a:cs typeface="Arial"/>
              <a:sym typeface="Arial"/>
            </a:endParaRPr>
          </a:p>
        </p:txBody>
      </p:sp>
      <p:sp>
        <p:nvSpPr>
          <p:cNvPr id="115" name="Google Shape;115;p14"/>
          <p:cNvSpPr txBox="1"/>
          <p:nvPr/>
        </p:nvSpPr>
        <p:spPr>
          <a:xfrm>
            <a:off x="6987842" y="5851606"/>
            <a:ext cx="1314000" cy="4461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900"/>
              <a:buFont typeface="Arial"/>
              <a:buNone/>
            </a:pPr>
            <a:r>
              <a:rPr lang="es-GT" sz="900" b="0" i="0" u="none" strike="noStrike" cap="none" dirty="0">
                <a:solidFill>
                  <a:schemeClr val="lt1"/>
                </a:solidFill>
                <a:latin typeface="Arial"/>
                <a:ea typeface="Arial"/>
                <a:cs typeface="Arial"/>
                <a:sym typeface="Arial"/>
              </a:rPr>
              <a:t>Ejecución por</a:t>
            </a:r>
            <a:r>
              <a:rPr lang="es-GT" sz="1400" b="0" i="0" u="none" strike="noStrike" cap="none" dirty="0">
                <a:solidFill>
                  <a:srgbClr val="000000"/>
                </a:solidFill>
                <a:latin typeface="Arial"/>
                <a:ea typeface="Arial"/>
                <a:cs typeface="Arial"/>
                <a:sym typeface="Arial"/>
              </a:rPr>
              <a:t> </a:t>
            </a:r>
            <a:r>
              <a:rPr lang="es-GT" sz="900" b="0" i="0" u="none" strike="noStrike" cap="none" dirty="0">
                <a:solidFill>
                  <a:schemeClr val="lt1"/>
                </a:solidFill>
                <a:latin typeface="Arial"/>
                <a:ea typeface="Arial"/>
                <a:cs typeface="Arial"/>
                <a:sym typeface="Arial"/>
              </a:rPr>
              <a:t>finalidades</a:t>
            </a:r>
            <a:endParaRPr sz="900" b="0" i="0" u="none" strike="noStrike" cap="none" dirty="0">
              <a:solidFill>
                <a:schemeClr val="lt1"/>
              </a:solidFill>
              <a:latin typeface="Arial"/>
              <a:ea typeface="Arial"/>
              <a:cs typeface="Arial"/>
              <a:sym typeface="Arial"/>
            </a:endParaRPr>
          </a:p>
        </p:txBody>
      </p:sp>
      <p:sp>
        <p:nvSpPr>
          <p:cNvPr id="116" name="Google Shape;116;p14"/>
          <p:cNvSpPr txBox="1"/>
          <p:nvPr/>
        </p:nvSpPr>
        <p:spPr>
          <a:xfrm>
            <a:off x="7576450" y="6325660"/>
            <a:ext cx="892500" cy="200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800"/>
              <a:buFont typeface="Arial"/>
              <a:buNone/>
            </a:pPr>
            <a:r>
              <a:rPr lang="es-GT" sz="700" dirty="0">
                <a:solidFill>
                  <a:schemeClr val="lt1"/>
                </a:solidFill>
                <a:highlight>
                  <a:srgbClr val="017EB8"/>
                </a:highlight>
              </a:rPr>
              <a:t>Q.13,532,325.55</a:t>
            </a:r>
            <a:endParaRPr sz="700" b="0" i="0" u="none" strike="noStrike" cap="none" dirty="0">
              <a:solidFill>
                <a:schemeClr val="lt1"/>
              </a:solidFill>
              <a:highlight>
                <a:srgbClr val="017EB8"/>
              </a:highlight>
              <a:latin typeface="Arial"/>
              <a:ea typeface="Arial"/>
              <a:cs typeface="Arial"/>
              <a:sym typeface="Arial"/>
            </a:endParaRPr>
          </a:p>
        </p:txBody>
      </p:sp>
      <p:sp>
        <p:nvSpPr>
          <p:cNvPr id="117" name="Google Shape;117;p14"/>
          <p:cNvSpPr txBox="1"/>
          <p:nvPr/>
        </p:nvSpPr>
        <p:spPr>
          <a:xfrm>
            <a:off x="6538625" y="1602925"/>
            <a:ext cx="1146600" cy="2616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100"/>
              <a:buFont typeface="Arial"/>
              <a:buNone/>
            </a:pPr>
            <a:endParaRPr sz="1100" b="0" i="0" u="none" strike="noStrike" cap="none">
              <a:solidFill>
                <a:srgbClr val="000000"/>
              </a:solidFill>
              <a:latin typeface="Arial"/>
              <a:ea typeface="Arial"/>
              <a:cs typeface="Arial"/>
              <a:sym typeface="Arial"/>
            </a:endParaRPr>
          </a:p>
        </p:txBody>
      </p:sp>
      <p:sp>
        <p:nvSpPr>
          <p:cNvPr id="118" name="Google Shape;118;p14"/>
          <p:cNvSpPr txBox="1"/>
          <p:nvPr/>
        </p:nvSpPr>
        <p:spPr>
          <a:xfrm>
            <a:off x="6757824" y="3873188"/>
            <a:ext cx="1711200" cy="3078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000"/>
              <a:buFont typeface="Arial"/>
              <a:buNone/>
            </a:pPr>
            <a:r>
              <a:rPr lang="es-GT" sz="700" b="1" i="0" u="none" strike="noStrike" cap="none">
                <a:solidFill>
                  <a:schemeClr val="lt1"/>
                </a:solidFill>
                <a:latin typeface="Arial"/>
                <a:ea typeface="Arial"/>
                <a:cs typeface="Arial"/>
                <a:sym typeface="Arial"/>
              </a:rPr>
              <a:t>Ejecución Presupuestaria Por Grupo de Gasto</a:t>
            </a:r>
            <a:endParaRPr sz="700" b="1" i="0" u="none" strike="noStrike" cap="none">
              <a:solidFill>
                <a:schemeClr val="lt1"/>
              </a:solidFill>
              <a:latin typeface="Arial"/>
              <a:ea typeface="Arial"/>
              <a:cs typeface="Arial"/>
              <a:sym typeface="Arial"/>
            </a:endParaRPr>
          </a:p>
        </p:txBody>
      </p:sp>
      <p:sp>
        <p:nvSpPr>
          <p:cNvPr id="119" name="Google Shape;119;p14"/>
          <p:cNvSpPr txBox="1"/>
          <p:nvPr/>
        </p:nvSpPr>
        <p:spPr>
          <a:xfrm>
            <a:off x="1567196" y="3371076"/>
            <a:ext cx="1199400" cy="215400"/>
          </a:xfrm>
          <a:prstGeom prst="rect">
            <a:avLst/>
          </a:prstGeom>
          <a:noFill/>
          <a:ln>
            <a:noFill/>
          </a:ln>
        </p:spPr>
        <p:txBody>
          <a:bodyPr spcFirstLastPara="1" wrap="square" lIns="91425" tIns="45700" rIns="91425" bIns="45700" anchor="t" anchorCtr="0">
            <a:spAutoFit/>
          </a:bodyPr>
          <a:lstStyle/>
          <a:p>
            <a:pPr marL="0" marR="0" lvl="0" indent="0" algn="ctr" rtl="0">
              <a:lnSpc>
                <a:spcPct val="115000"/>
              </a:lnSpc>
              <a:spcBef>
                <a:spcPts val="0"/>
              </a:spcBef>
              <a:spcAft>
                <a:spcPts val="0"/>
              </a:spcAft>
              <a:buClr>
                <a:schemeClr val="dk1"/>
              </a:buClr>
              <a:buSzPts val="1100"/>
              <a:buFont typeface="Arial"/>
              <a:buNone/>
            </a:pPr>
            <a:r>
              <a:rPr lang="es-GT" sz="800" b="0" i="0" u="none" strike="noStrike" cap="none">
                <a:solidFill>
                  <a:schemeClr val="dk1"/>
                </a:solidFill>
                <a:latin typeface="Arial"/>
                <a:ea typeface="Arial"/>
                <a:cs typeface="Arial"/>
                <a:sym typeface="Arial"/>
              </a:rPr>
              <a:t>29</a:t>
            </a:r>
            <a:endParaRPr sz="800" b="0" i="0" u="none" strike="noStrike" cap="none">
              <a:solidFill>
                <a:schemeClr val="dk1"/>
              </a:solidFill>
              <a:latin typeface="Arial"/>
              <a:ea typeface="Arial"/>
              <a:cs typeface="Arial"/>
              <a:sym typeface="Arial"/>
            </a:endParaRPr>
          </a:p>
        </p:txBody>
      </p:sp>
      <p:pic>
        <p:nvPicPr>
          <p:cNvPr id="120" name="Google Shape;120;p14"/>
          <p:cNvPicPr preferRelativeResize="0"/>
          <p:nvPr/>
        </p:nvPicPr>
        <p:blipFill rotWithShape="1">
          <a:blip r:embed="rId5">
            <a:alphaModFix/>
          </a:blip>
          <a:srcRect/>
          <a:stretch/>
        </p:blipFill>
        <p:spPr>
          <a:xfrm>
            <a:off x="-132050" y="-132350"/>
            <a:ext cx="3022150" cy="1373225"/>
          </a:xfrm>
          <a:prstGeom prst="rect">
            <a:avLst/>
          </a:prstGeom>
          <a:noFill/>
          <a:ln>
            <a:noFill/>
          </a:ln>
        </p:spPr>
      </p:pic>
      <p:sp>
        <p:nvSpPr>
          <p:cNvPr id="121" name="Google Shape;121;p14"/>
          <p:cNvSpPr txBox="1"/>
          <p:nvPr/>
        </p:nvSpPr>
        <p:spPr>
          <a:xfrm>
            <a:off x="2798488" y="3156925"/>
            <a:ext cx="1725300" cy="585000"/>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000000"/>
              </a:buClr>
              <a:buSzPts val="900"/>
              <a:buFont typeface="Arial"/>
              <a:buNone/>
            </a:pPr>
            <a:r>
              <a:rPr lang="es-GT" sz="800" b="1" i="0" u="none" strike="noStrike" cap="none" dirty="0">
                <a:solidFill>
                  <a:srgbClr val="000000"/>
                </a:solidFill>
                <a:highlight>
                  <a:schemeClr val="lt1"/>
                </a:highlight>
                <a:latin typeface="Arial"/>
                <a:ea typeface="Arial"/>
                <a:cs typeface="Arial"/>
                <a:sym typeface="Arial"/>
              </a:rPr>
              <a:t>Administración de recursos humanos de la administración pública y del régimen de clases pasivas civiles del estado</a:t>
            </a:r>
            <a:endParaRPr sz="800" b="1" i="0" u="none" strike="noStrike" cap="none" dirty="0">
              <a:solidFill>
                <a:srgbClr val="000000"/>
              </a:solidFill>
              <a:highlight>
                <a:schemeClr val="lt1"/>
              </a:highlight>
              <a:latin typeface="Arial"/>
              <a:ea typeface="Arial"/>
              <a:cs typeface="Arial"/>
              <a:sym typeface="Arial"/>
            </a:endParaRPr>
          </a:p>
        </p:txBody>
      </p:sp>
      <p:sp>
        <p:nvSpPr>
          <p:cNvPr id="122" name="Google Shape;122;p14"/>
          <p:cNvSpPr txBox="1"/>
          <p:nvPr/>
        </p:nvSpPr>
        <p:spPr>
          <a:xfrm>
            <a:off x="8469025" y="1480305"/>
            <a:ext cx="3460500" cy="5021100"/>
          </a:xfrm>
          <a:prstGeom prst="rect">
            <a:avLst/>
          </a:prstGeom>
          <a:noFill/>
          <a:ln>
            <a:noFill/>
          </a:ln>
        </p:spPr>
        <p:txBody>
          <a:bodyPr spcFirstLastPara="1" wrap="square" lIns="180000" tIns="91425" rIns="91425" bIns="91425" anchor="t" anchorCtr="0">
            <a:noAutofit/>
          </a:bodyPr>
          <a:lstStyle/>
          <a:p>
            <a:pPr marL="0" lvl="0" indent="0" algn="just" rtl="0">
              <a:lnSpc>
                <a:spcPct val="115000"/>
              </a:lnSpc>
              <a:spcBef>
                <a:spcPts val="1200"/>
              </a:spcBef>
              <a:spcAft>
                <a:spcPts val="0"/>
              </a:spcAft>
              <a:buClr>
                <a:schemeClr val="dk1"/>
              </a:buClr>
              <a:buSzPts val="1100"/>
              <a:buFont typeface="Arial"/>
              <a:buNone/>
            </a:pPr>
            <a:r>
              <a:rPr lang="es-GT" sz="700" b="1" dirty="0">
                <a:solidFill>
                  <a:schemeClr val="dk1"/>
                </a:solidFill>
              </a:rPr>
              <a:t>a) 673 servidores públicos fortalecieron capacidades técnicas en los manuales del Sistema Informático de Administración de Recursos Humanos -SIARH-, </a:t>
            </a:r>
            <a:r>
              <a:rPr lang="es-GT" sz="700" dirty="0">
                <a:solidFill>
                  <a:schemeClr val="dk1"/>
                </a:solidFill>
              </a:rPr>
              <a:t>en las instituciones que se rigen por la Ley de Servicio Civil. Además, se brindó asesoría a </a:t>
            </a:r>
            <a:r>
              <a:rPr lang="es-GT" sz="700" b="1" dirty="0">
                <a:solidFill>
                  <a:schemeClr val="dk1"/>
                </a:solidFill>
              </a:rPr>
              <a:t>15</a:t>
            </a:r>
            <a:r>
              <a:rPr lang="es-GT" sz="700" dirty="0">
                <a:solidFill>
                  <a:schemeClr val="dk1"/>
                </a:solidFill>
              </a:rPr>
              <a:t> servidores públicos de: MINGOB y CONALFA, sobre la implementación de dichos manuales y elaboración del Manual de Organización y Funciones.</a:t>
            </a:r>
            <a:endParaRPr sz="700" dirty="0">
              <a:solidFill>
                <a:schemeClr val="dk1"/>
              </a:solidFill>
            </a:endParaRPr>
          </a:p>
          <a:p>
            <a:pPr marL="0" lvl="0" indent="0" algn="just" rtl="0">
              <a:lnSpc>
                <a:spcPct val="115000"/>
              </a:lnSpc>
              <a:spcBef>
                <a:spcPts val="1200"/>
              </a:spcBef>
              <a:spcAft>
                <a:spcPts val="0"/>
              </a:spcAft>
              <a:buClr>
                <a:schemeClr val="dk1"/>
              </a:buClr>
              <a:buSzPts val="1100"/>
              <a:buFont typeface="Arial"/>
              <a:buNone/>
            </a:pPr>
            <a:r>
              <a:rPr lang="es-GT" sz="700" b="1" dirty="0">
                <a:solidFill>
                  <a:schemeClr val="dk1"/>
                </a:solidFill>
              </a:rPr>
              <a:t>b) 67 servidores públicos fortalecieron sus capacidades técnicas en acciones de recursos humanos</a:t>
            </a:r>
            <a:r>
              <a:rPr lang="es-GT" sz="700" dirty="0">
                <a:solidFill>
                  <a:schemeClr val="dk1"/>
                </a:solidFill>
              </a:rPr>
              <a:t>. </a:t>
            </a:r>
            <a:r>
              <a:rPr lang="es-GT" sz="700" b="1" dirty="0">
                <a:solidFill>
                  <a:schemeClr val="dk1"/>
                </a:solidFill>
              </a:rPr>
              <a:t>53</a:t>
            </a:r>
            <a:r>
              <a:rPr lang="es-GT" sz="700" dirty="0">
                <a:solidFill>
                  <a:schemeClr val="dk1"/>
                </a:solidFill>
              </a:rPr>
              <a:t> fueron capacitados sobre el Reglamento Orgánico Interno y se brindó asesoría en esta temática a </a:t>
            </a:r>
            <a:r>
              <a:rPr lang="es-GT" sz="700" b="1" dirty="0">
                <a:solidFill>
                  <a:schemeClr val="dk1"/>
                </a:solidFill>
              </a:rPr>
              <a:t>62</a:t>
            </a:r>
            <a:r>
              <a:rPr lang="es-GT" sz="700" dirty="0">
                <a:solidFill>
                  <a:schemeClr val="dk1"/>
                </a:solidFill>
              </a:rPr>
              <a:t> servidores públicos de: MINECO y MINEDUC.</a:t>
            </a:r>
            <a:r>
              <a:rPr lang="es-GT" sz="700" b="1" dirty="0">
                <a:solidFill>
                  <a:schemeClr val="dk1"/>
                </a:solidFill>
              </a:rPr>
              <a:t> 20 </a:t>
            </a:r>
            <a:r>
              <a:rPr lang="es-GT" sz="700" dirty="0">
                <a:solidFill>
                  <a:schemeClr val="dk1"/>
                </a:solidFill>
              </a:rPr>
              <a:t>servidores públicos fueron asesorados sobre dotación de recursos humanos y evaluación del desempeño de: MINEDUC, MINGOB, MSPAS, SECCATID, CONALFA, CONAP e INE. Se capacitó a </a:t>
            </a:r>
            <a:r>
              <a:rPr lang="es-GT" sz="700" b="1" dirty="0">
                <a:solidFill>
                  <a:schemeClr val="dk1"/>
                </a:solidFill>
              </a:rPr>
              <a:t>14 </a:t>
            </a:r>
            <a:r>
              <a:rPr lang="es-GT" sz="700" dirty="0">
                <a:solidFill>
                  <a:schemeClr val="dk1"/>
                </a:solidFill>
              </a:rPr>
              <a:t>trabajadores de PRONACOM y ONSEC; sobre derechos, obligaciones y prohibiciones de los servidores públicos, derechos </a:t>
            </a:r>
            <a:r>
              <a:rPr lang="es-GT" sz="700" dirty="0" err="1">
                <a:solidFill>
                  <a:schemeClr val="dk1"/>
                </a:solidFill>
              </a:rPr>
              <a:t>post-mortem</a:t>
            </a:r>
            <a:r>
              <a:rPr lang="es-GT" sz="700" dirty="0">
                <a:solidFill>
                  <a:schemeClr val="dk1"/>
                </a:solidFill>
              </a:rPr>
              <a:t>, bono por antigüedad, rehabilitación administrativa y recurso de reposición; se brindó asesoría legal a </a:t>
            </a:r>
            <a:r>
              <a:rPr lang="es-GT" sz="700" b="1" dirty="0">
                <a:solidFill>
                  <a:schemeClr val="dk1"/>
                </a:solidFill>
              </a:rPr>
              <a:t>335</a:t>
            </a:r>
            <a:r>
              <a:rPr lang="es-GT" sz="700" dirty="0">
                <a:solidFill>
                  <a:schemeClr val="dk1"/>
                </a:solidFill>
              </a:rPr>
              <a:t> servidores públicos.</a:t>
            </a:r>
            <a:endParaRPr sz="700" dirty="0">
              <a:solidFill>
                <a:schemeClr val="dk1"/>
              </a:solidFill>
            </a:endParaRPr>
          </a:p>
          <a:p>
            <a:pPr marL="0" lvl="0" indent="0" algn="just" rtl="0">
              <a:lnSpc>
                <a:spcPct val="115000"/>
              </a:lnSpc>
              <a:spcBef>
                <a:spcPts val="1200"/>
              </a:spcBef>
              <a:spcAft>
                <a:spcPts val="0"/>
              </a:spcAft>
              <a:buClr>
                <a:schemeClr val="dk1"/>
              </a:buClr>
              <a:buSzPts val="1100"/>
              <a:buFont typeface="Arial"/>
              <a:buNone/>
            </a:pPr>
            <a:r>
              <a:rPr lang="es-GT" sz="700" b="1" dirty="0">
                <a:solidFill>
                  <a:schemeClr val="dk1"/>
                </a:solidFill>
              </a:rPr>
              <a:t>c) Fortalecimiento de capacidades técnicas del personal de ONSEC. </a:t>
            </a:r>
            <a:r>
              <a:rPr lang="es-GT" sz="700" dirty="0">
                <a:solidFill>
                  <a:schemeClr val="dk1"/>
                </a:solidFill>
              </a:rPr>
              <a:t>Con el objetivo de conmemorar el 8 de marzo Día Internacional de la Mujer la Oficina Nacional del Servicio Civil –ONSEC-, llevó a cabo el evento Expo Mujer el cual generó una convención con diferentes espacios orientados hacia </a:t>
            </a:r>
            <a:r>
              <a:rPr lang="es-MX" sz="700" dirty="0">
                <a:solidFill>
                  <a:schemeClr val="dk1"/>
                </a:solidFill>
              </a:rPr>
              <a:t>la temática:  “Invertir en las mujeres: acelerar el progreso”; por medio de stands y talleres.</a:t>
            </a:r>
            <a:endParaRPr sz="1100" b="1" dirty="0">
              <a:solidFill>
                <a:schemeClr val="dk1"/>
              </a:solidFill>
            </a:endParaRPr>
          </a:p>
          <a:p>
            <a:pPr marL="0" lvl="0" indent="0" algn="just" rtl="0">
              <a:lnSpc>
                <a:spcPct val="115000"/>
              </a:lnSpc>
              <a:spcBef>
                <a:spcPts val="1200"/>
              </a:spcBef>
              <a:spcAft>
                <a:spcPts val="0"/>
              </a:spcAft>
              <a:buClr>
                <a:schemeClr val="dk1"/>
              </a:buClr>
              <a:buSzPts val="1100"/>
              <a:buFont typeface="Arial"/>
              <a:buNone/>
            </a:pPr>
            <a:r>
              <a:rPr lang="es-GT" sz="700" b="1" dirty="0">
                <a:solidFill>
                  <a:schemeClr val="dk1"/>
                </a:solidFill>
              </a:rPr>
              <a:t>d) 6,003 personas fueron beneficiadas con servicios que presta la ONSEC.</a:t>
            </a:r>
            <a:r>
              <a:rPr lang="es-GT" sz="700" dirty="0">
                <a:solidFill>
                  <a:schemeClr val="dk1"/>
                </a:solidFill>
              </a:rPr>
              <a:t> Comprende </a:t>
            </a:r>
            <a:r>
              <a:rPr lang="es-GT" sz="700" b="1" dirty="0">
                <a:solidFill>
                  <a:schemeClr val="dk1"/>
                </a:solidFill>
              </a:rPr>
              <a:t>5,477 </a:t>
            </a:r>
            <a:r>
              <a:rPr lang="es-GT" sz="700" dirty="0">
                <a:solidFill>
                  <a:schemeClr val="dk1"/>
                </a:solidFill>
              </a:rPr>
              <a:t>personas con acciones de recursos humanos, </a:t>
            </a:r>
            <a:r>
              <a:rPr lang="es-GT" sz="700" b="1" dirty="0">
                <a:solidFill>
                  <a:schemeClr val="dk1"/>
                </a:solidFill>
              </a:rPr>
              <a:t>526</a:t>
            </a:r>
            <a:r>
              <a:rPr lang="es-GT" sz="700" dirty="0">
                <a:solidFill>
                  <a:schemeClr val="dk1"/>
                </a:solidFill>
              </a:rPr>
              <a:t> personas fueron beneficiadas con autorización de pensiones y contribuciones voluntarias para aportar al Régimen de Clases Pasivas Civiles del Estado, También se registraron y aprobaron </a:t>
            </a:r>
            <a:r>
              <a:rPr lang="es-GT" sz="700" b="1" dirty="0">
                <a:solidFill>
                  <a:schemeClr val="dk1"/>
                </a:solidFill>
              </a:rPr>
              <a:t>477</a:t>
            </a:r>
            <a:r>
              <a:rPr lang="es-GT" sz="700" dirty="0">
                <a:solidFill>
                  <a:schemeClr val="dk1"/>
                </a:solidFill>
              </a:rPr>
              <a:t> acciones de puestos y validaciones de beneficios monetarios a las instituciones que se rigen por la Ley de Servicio Civil.</a:t>
            </a:r>
            <a:endParaRPr sz="700" dirty="0">
              <a:solidFill>
                <a:schemeClr val="dk1"/>
              </a:solidFill>
            </a:endParaRPr>
          </a:p>
          <a:p>
            <a:pPr marL="0" lvl="0" indent="0" algn="just" rtl="0">
              <a:lnSpc>
                <a:spcPct val="115000"/>
              </a:lnSpc>
              <a:spcBef>
                <a:spcPts val="1200"/>
              </a:spcBef>
              <a:spcAft>
                <a:spcPts val="0"/>
              </a:spcAft>
              <a:buClr>
                <a:schemeClr val="dk1"/>
              </a:buClr>
              <a:buSzPts val="1100"/>
              <a:buFont typeface="Arial"/>
              <a:buNone/>
            </a:pPr>
            <a:r>
              <a:rPr lang="es-GT" sz="700" b="1" dirty="0">
                <a:solidFill>
                  <a:schemeClr val="dk1"/>
                </a:solidFill>
                <a:highlight>
                  <a:srgbClr val="FFFFFF"/>
                </a:highlight>
              </a:rPr>
              <a:t>e) ONSEC participa en la elaboración del Código de Ética del Organismo Ejecutivo.</a:t>
            </a:r>
            <a:r>
              <a:rPr lang="es-GT" sz="700" b="1" dirty="0">
                <a:solidFill>
                  <a:schemeClr val="dk1"/>
                </a:solidFill>
              </a:rPr>
              <a:t> </a:t>
            </a:r>
            <a:r>
              <a:rPr lang="es-GT" sz="700" dirty="0">
                <a:solidFill>
                  <a:srgbClr val="333333"/>
                </a:solidFill>
                <a:highlight>
                  <a:srgbClr val="FFFFFF"/>
                </a:highlight>
              </a:rPr>
              <a:t>Como parte del compromiso del gobierno del Señor Presidente Bernardo Arévalo y la Vicepresidente Karin Herrera en la lucha contra la corrupción, la Oficina participa en la elaboración de dicha herramienta la cual  fomentará las buenas prácticas éticas que los funcionarios públicos deben cumplir.</a:t>
            </a:r>
            <a:endParaRPr sz="700" dirty="0">
              <a:solidFill>
                <a:schemeClr val="dk1"/>
              </a:solidFill>
            </a:endParaRPr>
          </a:p>
          <a:p>
            <a:pPr marL="0" marR="0" lvl="0" indent="0" algn="just" rtl="0">
              <a:lnSpc>
                <a:spcPct val="100000"/>
              </a:lnSpc>
              <a:spcBef>
                <a:spcPts val="1200"/>
              </a:spcBef>
              <a:spcAft>
                <a:spcPts val="0"/>
              </a:spcAft>
              <a:buClr>
                <a:srgbClr val="000000"/>
              </a:buClr>
              <a:buSzPts val="650"/>
              <a:buFont typeface="Arial"/>
              <a:buNone/>
            </a:pPr>
            <a:endParaRPr sz="700" dirty="0">
              <a:solidFill>
                <a:schemeClr val="dk1"/>
              </a:solidFill>
              <a:latin typeface="Calibri"/>
              <a:ea typeface="Calibri"/>
              <a:cs typeface="Calibri"/>
              <a:sym typeface="Calibri"/>
            </a:endParaRPr>
          </a:p>
        </p:txBody>
      </p:sp>
      <p:sp>
        <p:nvSpPr>
          <p:cNvPr id="123" name="Google Shape;123;p14"/>
          <p:cNvSpPr txBox="1"/>
          <p:nvPr/>
        </p:nvSpPr>
        <p:spPr>
          <a:xfrm>
            <a:off x="4786100" y="1491775"/>
            <a:ext cx="850200" cy="261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s-GT" sz="700" dirty="0">
                <a:solidFill>
                  <a:schemeClr val="dk1"/>
                </a:solidFill>
                <a:latin typeface="+mj-lt"/>
                <a:ea typeface="Calibri"/>
                <a:cs typeface="Calibri"/>
                <a:sym typeface="Calibri"/>
              </a:rPr>
              <a:t>Q.65,340,000.00</a:t>
            </a:r>
            <a:endParaRPr sz="700" dirty="0">
              <a:solidFill>
                <a:schemeClr val="dk1"/>
              </a:solidFill>
              <a:latin typeface="+mj-lt"/>
              <a:ea typeface="Calibri"/>
              <a:cs typeface="Calibri"/>
              <a:sym typeface="Calibri"/>
            </a:endParaRPr>
          </a:p>
        </p:txBody>
      </p:sp>
      <p:sp>
        <p:nvSpPr>
          <p:cNvPr id="124" name="Google Shape;124;p14"/>
          <p:cNvSpPr txBox="1"/>
          <p:nvPr/>
        </p:nvSpPr>
        <p:spPr>
          <a:xfrm>
            <a:off x="4783638" y="1927550"/>
            <a:ext cx="850200" cy="261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s-GT" sz="700" dirty="0">
                <a:solidFill>
                  <a:schemeClr val="dk1"/>
                </a:solidFill>
                <a:latin typeface="+mj-lt"/>
                <a:ea typeface="Calibri"/>
                <a:cs typeface="Calibri"/>
                <a:sym typeface="Calibri"/>
              </a:rPr>
              <a:t>Q.13,532,325.55</a:t>
            </a:r>
            <a:endParaRPr sz="700" dirty="0">
              <a:solidFill>
                <a:schemeClr val="dk1"/>
              </a:solidFill>
              <a:latin typeface="+mj-lt"/>
              <a:ea typeface="Calibri"/>
              <a:cs typeface="Calibri"/>
              <a:sym typeface="Calibri"/>
            </a:endParaRPr>
          </a:p>
        </p:txBody>
      </p:sp>
      <p:sp>
        <p:nvSpPr>
          <p:cNvPr id="125" name="Google Shape;125;p14"/>
          <p:cNvSpPr txBox="1"/>
          <p:nvPr/>
        </p:nvSpPr>
        <p:spPr>
          <a:xfrm>
            <a:off x="4786088" y="2358575"/>
            <a:ext cx="850200" cy="261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s-GT" sz="700" dirty="0">
                <a:solidFill>
                  <a:schemeClr val="dk1"/>
                </a:solidFill>
                <a:latin typeface="+mj-lt"/>
                <a:ea typeface="Calibri"/>
                <a:cs typeface="Calibri"/>
                <a:sym typeface="Calibri"/>
              </a:rPr>
              <a:t>20.71%</a:t>
            </a:r>
            <a:endParaRPr sz="700" dirty="0">
              <a:solidFill>
                <a:schemeClr val="dk1"/>
              </a:solidFill>
              <a:latin typeface="+mj-lt"/>
              <a:ea typeface="Calibri"/>
              <a:cs typeface="Calibri"/>
              <a:sym typeface="Calibri"/>
            </a:endParaRPr>
          </a:p>
        </p:txBody>
      </p:sp>
      <p:sp>
        <p:nvSpPr>
          <p:cNvPr id="126" name="Google Shape;126;p14"/>
          <p:cNvSpPr txBox="1"/>
          <p:nvPr/>
        </p:nvSpPr>
        <p:spPr>
          <a:xfrm>
            <a:off x="4603175" y="3318625"/>
            <a:ext cx="850200" cy="261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s-GT" sz="700" dirty="0">
                <a:solidFill>
                  <a:schemeClr val="dk1"/>
                </a:solidFill>
                <a:latin typeface="+mj-lt"/>
                <a:ea typeface="Calibri"/>
                <a:cs typeface="Calibri"/>
                <a:sym typeface="Calibri"/>
              </a:rPr>
              <a:t>Q.65,340,000.00</a:t>
            </a:r>
            <a:endParaRPr sz="700" dirty="0">
              <a:solidFill>
                <a:schemeClr val="dk1"/>
              </a:solidFill>
              <a:latin typeface="+mj-lt"/>
              <a:ea typeface="Calibri"/>
              <a:cs typeface="Calibri"/>
              <a:sym typeface="Calibri"/>
            </a:endParaRPr>
          </a:p>
        </p:txBody>
      </p:sp>
      <p:sp>
        <p:nvSpPr>
          <p:cNvPr id="127" name="Google Shape;127;p14"/>
          <p:cNvSpPr txBox="1"/>
          <p:nvPr/>
        </p:nvSpPr>
        <p:spPr>
          <a:xfrm>
            <a:off x="5596138" y="3328325"/>
            <a:ext cx="850200" cy="261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s-GT" sz="700" dirty="0">
                <a:solidFill>
                  <a:schemeClr val="dk1"/>
                </a:solidFill>
                <a:latin typeface="+mj-lt"/>
                <a:ea typeface="Calibri"/>
                <a:cs typeface="Calibri"/>
                <a:sym typeface="Calibri"/>
              </a:rPr>
              <a:t>Q.13,532,325.55</a:t>
            </a:r>
            <a:endParaRPr sz="700" dirty="0">
              <a:solidFill>
                <a:schemeClr val="dk1"/>
              </a:solidFill>
              <a:latin typeface="+mj-lt"/>
              <a:ea typeface="Calibri"/>
              <a:cs typeface="Calibri"/>
              <a:sym typeface="Calibri"/>
            </a:endParaRPr>
          </a:p>
        </p:txBody>
      </p:sp>
      <p:sp>
        <p:nvSpPr>
          <p:cNvPr id="128" name="Google Shape;128;p14"/>
          <p:cNvSpPr txBox="1"/>
          <p:nvPr/>
        </p:nvSpPr>
        <p:spPr>
          <a:xfrm>
            <a:off x="6801275" y="3305163"/>
            <a:ext cx="850200" cy="261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s-GT" sz="700">
                <a:solidFill>
                  <a:schemeClr val="dk1"/>
                </a:solidFill>
                <a:latin typeface="+mj-lt"/>
                <a:ea typeface="Calibri"/>
                <a:cs typeface="Calibri"/>
                <a:sym typeface="Calibri"/>
              </a:rPr>
              <a:t>20.71%</a:t>
            </a:r>
            <a:endParaRPr sz="700">
              <a:solidFill>
                <a:schemeClr val="dk1"/>
              </a:solidFill>
              <a:latin typeface="+mj-lt"/>
              <a:ea typeface="Calibri"/>
              <a:cs typeface="Calibri"/>
              <a:sym typeface="Calibri"/>
            </a:endParaRPr>
          </a:p>
        </p:txBody>
      </p:sp>
      <p:sp>
        <p:nvSpPr>
          <p:cNvPr id="129" name="Google Shape;129;p14"/>
          <p:cNvSpPr txBox="1"/>
          <p:nvPr/>
        </p:nvSpPr>
        <p:spPr>
          <a:xfrm>
            <a:off x="5071550" y="4221875"/>
            <a:ext cx="1199400" cy="261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s-GT" sz="900" dirty="0">
                <a:solidFill>
                  <a:schemeClr val="dk1"/>
                </a:solidFill>
                <a:latin typeface="+mj-lt"/>
                <a:ea typeface="Calibri"/>
                <a:cs typeface="Calibri"/>
                <a:sym typeface="Calibri"/>
              </a:rPr>
              <a:t>Q.49,866,860.00</a:t>
            </a:r>
            <a:endParaRPr sz="900" dirty="0">
              <a:solidFill>
                <a:schemeClr val="dk1"/>
              </a:solidFill>
              <a:latin typeface="+mj-lt"/>
              <a:ea typeface="Calibri"/>
              <a:cs typeface="Calibri"/>
              <a:sym typeface="Calibri"/>
            </a:endParaRPr>
          </a:p>
        </p:txBody>
      </p:sp>
      <p:sp>
        <p:nvSpPr>
          <p:cNvPr id="130" name="Google Shape;130;p14"/>
          <p:cNvSpPr txBox="1"/>
          <p:nvPr/>
        </p:nvSpPr>
        <p:spPr>
          <a:xfrm>
            <a:off x="5071550" y="4556525"/>
            <a:ext cx="1199400" cy="261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s-GT" sz="900" dirty="0">
                <a:solidFill>
                  <a:schemeClr val="dk1"/>
                </a:solidFill>
                <a:latin typeface="+mj-lt"/>
                <a:ea typeface="Calibri"/>
                <a:cs typeface="Calibri"/>
                <a:sym typeface="Calibri"/>
              </a:rPr>
              <a:t>Q.11,785,073.67</a:t>
            </a:r>
            <a:endParaRPr sz="900" dirty="0">
              <a:solidFill>
                <a:schemeClr val="dk1"/>
              </a:solidFill>
              <a:latin typeface="+mj-lt"/>
              <a:ea typeface="Calibri"/>
              <a:cs typeface="Calibri"/>
              <a:sym typeface="Calibri"/>
            </a:endParaRPr>
          </a:p>
        </p:txBody>
      </p:sp>
      <p:sp>
        <p:nvSpPr>
          <p:cNvPr id="131" name="Google Shape;131;p14"/>
          <p:cNvSpPr txBox="1"/>
          <p:nvPr/>
        </p:nvSpPr>
        <p:spPr>
          <a:xfrm>
            <a:off x="5071550" y="4891163"/>
            <a:ext cx="1199400" cy="261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s-GT" sz="900" dirty="0">
                <a:solidFill>
                  <a:schemeClr val="dk1"/>
                </a:solidFill>
                <a:latin typeface="+mj-lt"/>
                <a:ea typeface="Calibri"/>
                <a:cs typeface="Calibri"/>
                <a:sym typeface="Calibri"/>
              </a:rPr>
              <a:t>23.63%</a:t>
            </a:r>
            <a:endParaRPr sz="900" dirty="0">
              <a:solidFill>
                <a:schemeClr val="dk1"/>
              </a:solidFill>
              <a:latin typeface="+mj-lt"/>
              <a:ea typeface="Calibri"/>
              <a:cs typeface="Calibri"/>
              <a:sym typeface="Calibri"/>
            </a:endParaRPr>
          </a:p>
        </p:txBody>
      </p:sp>
      <p:sp>
        <p:nvSpPr>
          <p:cNvPr id="132" name="Google Shape;132;p14"/>
          <p:cNvSpPr txBox="1"/>
          <p:nvPr/>
        </p:nvSpPr>
        <p:spPr>
          <a:xfrm>
            <a:off x="7776200" y="4156300"/>
            <a:ext cx="671700" cy="307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s-GT" sz="450">
                <a:solidFill>
                  <a:schemeClr val="dk1"/>
                </a:solidFill>
                <a:latin typeface="+mj-lt"/>
                <a:ea typeface="Calibri"/>
                <a:cs typeface="Calibri"/>
                <a:sym typeface="Calibri"/>
              </a:rPr>
              <a:t>Q.11,785,073.67</a:t>
            </a:r>
            <a:endParaRPr sz="450">
              <a:solidFill>
                <a:schemeClr val="dk1"/>
              </a:solidFill>
              <a:latin typeface="+mj-lt"/>
              <a:ea typeface="Calibri"/>
              <a:cs typeface="Calibri"/>
              <a:sym typeface="Calibri"/>
            </a:endParaRPr>
          </a:p>
        </p:txBody>
      </p:sp>
      <p:sp>
        <p:nvSpPr>
          <p:cNvPr id="133" name="Google Shape;133;p14"/>
          <p:cNvSpPr txBox="1"/>
          <p:nvPr/>
        </p:nvSpPr>
        <p:spPr>
          <a:xfrm>
            <a:off x="7776200" y="4448175"/>
            <a:ext cx="671700" cy="307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s-GT" sz="450" dirty="0">
                <a:solidFill>
                  <a:schemeClr val="dk1"/>
                </a:solidFill>
                <a:latin typeface="+mj-lt"/>
                <a:ea typeface="Calibri"/>
                <a:cs typeface="Calibri"/>
                <a:sym typeface="Calibri"/>
              </a:rPr>
              <a:t>      Q.254,000.55</a:t>
            </a:r>
            <a:endParaRPr sz="450" dirty="0">
              <a:solidFill>
                <a:schemeClr val="dk1"/>
              </a:solidFill>
              <a:latin typeface="+mj-lt"/>
              <a:ea typeface="Calibri"/>
              <a:cs typeface="Calibri"/>
              <a:sym typeface="Calibri"/>
            </a:endParaRPr>
          </a:p>
        </p:txBody>
      </p:sp>
      <p:sp>
        <p:nvSpPr>
          <p:cNvPr id="134" name="Google Shape;134;p14"/>
          <p:cNvSpPr txBox="1"/>
          <p:nvPr/>
        </p:nvSpPr>
        <p:spPr>
          <a:xfrm>
            <a:off x="7776200" y="4731050"/>
            <a:ext cx="671700" cy="307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s-GT" sz="450" dirty="0">
                <a:solidFill>
                  <a:schemeClr val="dk1"/>
                </a:solidFill>
                <a:latin typeface="+mj-lt"/>
                <a:ea typeface="Calibri"/>
                <a:cs typeface="Calibri"/>
                <a:sym typeface="Calibri"/>
              </a:rPr>
              <a:t>        Q.90,748.66</a:t>
            </a:r>
            <a:endParaRPr sz="450" dirty="0">
              <a:solidFill>
                <a:schemeClr val="dk1"/>
              </a:solidFill>
              <a:latin typeface="+mj-lt"/>
              <a:ea typeface="Calibri"/>
              <a:cs typeface="Calibri"/>
              <a:sym typeface="Calibri"/>
            </a:endParaRPr>
          </a:p>
        </p:txBody>
      </p:sp>
      <p:sp>
        <p:nvSpPr>
          <p:cNvPr id="135" name="Google Shape;135;p14"/>
          <p:cNvSpPr txBox="1"/>
          <p:nvPr/>
        </p:nvSpPr>
        <p:spPr>
          <a:xfrm>
            <a:off x="7765925" y="5039675"/>
            <a:ext cx="671700" cy="276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s-GT" sz="450" dirty="0">
                <a:solidFill>
                  <a:schemeClr val="dk1"/>
                </a:solidFill>
                <a:latin typeface="+mj-lt"/>
                <a:ea typeface="Calibri"/>
                <a:cs typeface="Calibri"/>
                <a:sym typeface="Calibri"/>
              </a:rPr>
              <a:t>                 Q.0.00</a:t>
            </a:r>
            <a:endParaRPr sz="450" dirty="0">
              <a:solidFill>
                <a:schemeClr val="dk1"/>
              </a:solidFill>
              <a:latin typeface="+mj-lt"/>
              <a:ea typeface="Calibri"/>
              <a:cs typeface="Calibri"/>
              <a:sym typeface="Calibri"/>
            </a:endParaRPr>
          </a:p>
        </p:txBody>
      </p:sp>
      <p:sp>
        <p:nvSpPr>
          <p:cNvPr id="136" name="Google Shape;136;p14"/>
          <p:cNvSpPr txBox="1"/>
          <p:nvPr/>
        </p:nvSpPr>
        <p:spPr>
          <a:xfrm>
            <a:off x="7791950" y="5287013"/>
            <a:ext cx="640200" cy="276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s-GT" sz="450" dirty="0">
                <a:solidFill>
                  <a:schemeClr val="dk1"/>
                </a:solidFill>
                <a:latin typeface="+mj-lt"/>
                <a:ea typeface="Calibri"/>
                <a:cs typeface="Calibri"/>
                <a:sym typeface="Calibri"/>
              </a:rPr>
              <a:t>        Q.1,152,091.56</a:t>
            </a:r>
            <a:endParaRPr sz="450" dirty="0">
              <a:solidFill>
                <a:schemeClr val="dk1"/>
              </a:solidFill>
              <a:latin typeface="+mj-lt"/>
              <a:ea typeface="Calibri"/>
              <a:cs typeface="Calibri"/>
              <a:sym typeface="Calibri"/>
            </a:endParaRPr>
          </a:p>
        </p:txBody>
      </p:sp>
      <p:sp>
        <p:nvSpPr>
          <p:cNvPr id="137" name="Google Shape;137;p14"/>
          <p:cNvSpPr txBox="1"/>
          <p:nvPr/>
        </p:nvSpPr>
        <p:spPr>
          <a:xfrm>
            <a:off x="7797325" y="5635125"/>
            <a:ext cx="640200" cy="276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s-GT" sz="450">
                <a:solidFill>
                  <a:schemeClr val="dk1"/>
                </a:solidFill>
                <a:latin typeface="+mj-lt"/>
                <a:ea typeface="Calibri"/>
                <a:cs typeface="Calibri"/>
                <a:sym typeface="Calibri"/>
              </a:rPr>
              <a:t>    Q.250,411.11</a:t>
            </a:r>
            <a:endParaRPr sz="450">
              <a:solidFill>
                <a:schemeClr val="dk1"/>
              </a:solidFill>
              <a:latin typeface="+mj-lt"/>
              <a:ea typeface="Calibri"/>
              <a:cs typeface="Calibri"/>
              <a:sym typeface="Calibri"/>
            </a:endParaRPr>
          </a:p>
        </p:txBody>
      </p:sp>
      <p:sp>
        <p:nvSpPr>
          <p:cNvPr id="138" name="Google Shape;138;p14"/>
          <p:cNvSpPr txBox="1"/>
          <p:nvPr/>
        </p:nvSpPr>
        <p:spPr>
          <a:xfrm>
            <a:off x="1741800" y="4278575"/>
            <a:ext cx="1385400" cy="369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s-GT" sz="900" dirty="0">
                <a:solidFill>
                  <a:schemeClr val="dk1"/>
                </a:solidFill>
                <a:latin typeface="+mj-lt"/>
                <a:ea typeface="Calibri"/>
                <a:cs typeface="Calibri"/>
                <a:sym typeface="Calibri"/>
              </a:rPr>
              <a:t>Q.13,532,325.55</a:t>
            </a:r>
            <a:endParaRPr sz="900" dirty="0">
              <a:solidFill>
                <a:schemeClr val="dk1"/>
              </a:solidFill>
              <a:latin typeface="+mj-lt"/>
              <a:ea typeface="Calibri"/>
              <a:cs typeface="Calibri"/>
              <a:sym typeface="Calibri"/>
            </a:endParaRPr>
          </a:p>
        </p:txBody>
      </p:sp>
      <p:sp>
        <p:nvSpPr>
          <p:cNvPr id="141" name="Google Shape;141;p14"/>
          <p:cNvSpPr txBox="1"/>
          <p:nvPr/>
        </p:nvSpPr>
        <p:spPr>
          <a:xfrm>
            <a:off x="5054196" y="5217729"/>
            <a:ext cx="1199400" cy="261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s-GT" sz="900" dirty="0">
                <a:solidFill>
                  <a:schemeClr val="dk1"/>
                </a:solidFill>
                <a:latin typeface="+mj-lt"/>
                <a:ea typeface="Calibri"/>
                <a:cs typeface="Calibri"/>
                <a:sym typeface="Calibri"/>
              </a:rPr>
              <a:t>269</a:t>
            </a:r>
            <a:endParaRPr sz="900" dirty="0">
              <a:solidFill>
                <a:schemeClr val="dk1"/>
              </a:solidFill>
              <a:latin typeface="+mj-lt"/>
              <a:ea typeface="Calibri"/>
              <a:cs typeface="Calibri"/>
              <a:sym typeface="Calibri"/>
            </a:endParaRPr>
          </a:p>
        </p:txBody>
      </p:sp>
      <p:sp>
        <p:nvSpPr>
          <p:cNvPr id="142" name="Google Shape;142;p14"/>
          <p:cNvSpPr txBox="1"/>
          <p:nvPr/>
        </p:nvSpPr>
        <p:spPr>
          <a:xfrm>
            <a:off x="5439380" y="5408440"/>
            <a:ext cx="418068" cy="261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s-GT" sz="900">
                <a:solidFill>
                  <a:schemeClr val="dk1"/>
                </a:solidFill>
                <a:latin typeface="Calibri"/>
                <a:ea typeface="Calibri"/>
                <a:cs typeface="Calibri"/>
                <a:sym typeface="Calibri"/>
              </a:rPr>
              <a:t>07</a:t>
            </a:r>
            <a:endParaRPr sz="900">
              <a:solidFill>
                <a:schemeClr val="dk1"/>
              </a:solidFill>
              <a:latin typeface="Calibri"/>
              <a:ea typeface="Calibri"/>
              <a:cs typeface="Calibri"/>
              <a:sym typeface="Calibri"/>
            </a:endParaRPr>
          </a:p>
        </p:txBody>
      </p:sp>
      <p:sp>
        <p:nvSpPr>
          <p:cNvPr id="143" name="Google Shape;143;p14"/>
          <p:cNvSpPr txBox="1"/>
          <p:nvPr/>
        </p:nvSpPr>
        <p:spPr>
          <a:xfrm>
            <a:off x="5046230" y="5803254"/>
            <a:ext cx="1199400" cy="261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s-GT" sz="900" dirty="0">
                <a:solidFill>
                  <a:schemeClr val="dk1"/>
                </a:solidFill>
                <a:latin typeface="+mj-lt"/>
                <a:ea typeface="Calibri"/>
                <a:cs typeface="Calibri"/>
                <a:sym typeface="Calibri"/>
              </a:rPr>
              <a:t>05</a:t>
            </a:r>
            <a:endParaRPr sz="900" dirty="0">
              <a:solidFill>
                <a:schemeClr val="dk1"/>
              </a:solidFill>
              <a:latin typeface="+mj-lt"/>
              <a:ea typeface="Calibri"/>
              <a:cs typeface="Calibri"/>
              <a:sym typeface="Calibri"/>
            </a:endParaRPr>
          </a:p>
        </p:txBody>
      </p:sp>
      <p:sp>
        <p:nvSpPr>
          <p:cNvPr id="144" name="Google Shape;144;p14"/>
          <p:cNvSpPr txBox="1"/>
          <p:nvPr/>
        </p:nvSpPr>
        <p:spPr>
          <a:xfrm>
            <a:off x="5046230" y="6115603"/>
            <a:ext cx="1199400" cy="261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s-GT" sz="900" dirty="0">
                <a:solidFill>
                  <a:schemeClr val="dk1"/>
                </a:solidFill>
                <a:latin typeface="+mj-lt"/>
                <a:ea typeface="Calibri"/>
                <a:cs typeface="Calibri"/>
                <a:sym typeface="Calibri"/>
              </a:rPr>
              <a:t>00</a:t>
            </a:r>
            <a:endParaRPr sz="900" dirty="0">
              <a:solidFill>
                <a:schemeClr val="dk1"/>
              </a:solidFill>
              <a:latin typeface="+mj-lt"/>
              <a:ea typeface="Calibri"/>
              <a:cs typeface="Calibri"/>
              <a:sym typeface="Calibri"/>
            </a:endParaRPr>
          </a:p>
        </p:txBody>
      </p:sp>
      <p:sp>
        <p:nvSpPr>
          <p:cNvPr id="69" name="Google Shape;142;p14">
            <a:extLst>
              <a:ext uri="{FF2B5EF4-FFF2-40B4-BE49-F238E27FC236}">
                <a16:creationId xmlns:a16="http://schemas.microsoft.com/office/drawing/2014/main" id="{B059DC19-0D25-4783-A059-DBFBF775A1DF}"/>
              </a:ext>
            </a:extLst>
          </p:cNvPr>
          <p:cNvSpPr txBox="1"/>
          <p:nvPr/>
        </p:nvSpPr>
        <p:spPr>
          <a:xfrm>
            <a:off x="5436532" y="5613810"/>
            <a:ext cx="418068" cy="261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s-GT" sz="900" dirty="0">
                <a:solidFill>
                  <a:schemeClr val="dk1"/>
                </a:solidFill>
                <a:latin typeface="+mj-lt"/>
                <a:ea typeface="Calibri"/>
                <a:cs typeface="Calibri"/>
                <a:sym typeface="Calibri"/>
              </a:rPr>
              <a:t>00</a:t>
            </a:r>
            <a:endParaRPr sz="900" dirty="0">
              <a:solidFill>
                <a:schemeClr val="dk1"/>
              </a:solidFill>
              <a:latin typeface="+mj-lt"/>
              <a:ea typeface="Calibri"/>
              <a:cs typeface="Calibri"/>
              <a:sym typeface="Calibri"/>
            </a:endParaRPr>
          </a:p>
        </p:txBody>
      </p:sp>
      <p:sp>
        <p:nvSpPr>
          <p:cNvPr id="70" name="Google Shape;142;p14">
            <a:extLst>
              <a:ext uri="{FF2B5EF4-FFF2-40B4-BE49-F238E27FC236}">
                <a16:creationId xmlns:a16="http://schemas.microsoft.com/office/drawing/2014/main" id="{04B3AFBD-41C2-41BF-A5D1-60109B0FBDA6}"/>
              </a:ext>
            </a:extLst>
          </p:cNvPr>
          <p:cNvSpPr txBox="1"/>
          <p:nvPr/>
        </p:nvSpPr>
        <p:spPr>
          <a:xfrm>
            <a:off x="5438292" y="5509519"/>
            <a:ext cx="418068" cy="261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s-GT" sz="900" dirty="0">
                <a:solidFill>
                  <a:schemeClr val="dk1"/>
                </a:solidFill>
                <a:latin typeface="+mj-lt"/>
                <a:ea typeface="Calibri"/>
                <a:cs typeface="Calibri"/>
                <a:sym typeface="Calibri"/>
              </a:rPr>
              <a:t>00</a:t>
            </a:r>
            <a:endParaRPr sz="900" dirty="0">
              <a:solidFill>
                <a:schemeClr val="dk1"/>
              </a:solidFill>
              <a:latin typeface="+mj-lt"/>
              <a:ea typeface="Calibri"/>
              <a:cs typeface="Calibri"/>
              <a:sym typeface="Calibri"/>
            </a:endParaRPr>
          </a:p>
        </p:txBody>
      </p:sp>
      <p:graphicFrame>
        <p:nvGraphicFramePr>
          <p:cNvPr id="72" name="Gráfico 71">
            <a:extLst>
              <a:ext uri="{FF2B5EF4-FFF2-40B4-BE49-F238E27FC236}">
                <a16:creationId xmlns:a16="http://schemas.microsoft.com/office/drawing/2014/main" id="{00000000-0008-0000-0200-000006000000}"/>
              </a:ext>
            </a:extLst>
          </p:cNvPr>
          <p:cNvGraphicFramePr>
            <a:graphicFrameLocks/>
          </p:cNvGraphicFramePr>
          <p:nvPr>
            <p:extLst>
              <p:ext uri="{D42A27DB-BD31-4B8C-83A1-F6EECF244321}">
                <p14:modId xmlns:p14="http://schemas.microsoft.com/office/powerpoint/2010/main" val="520570479"/>
              </p:ext>
            </p:extLst>
          </p:nvPr>
        </p:nvGraphicFramePr>
        <p:xfrm>
          <a:off x="5722080" y="1280828"/>
          <a:ext cx="2123192" cy="1397263"/>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TotalTime>
  <Words>655</Words>
  <Application>Microsoft Office PowerPoint</Application>
  <PresentationFormat>Panorámica</PresentationFormat>
  <Paragraphs>90</Paragraphs>
  <Slides>1</Slides>
  <Notes>1</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vt:i4>
      </vt:variant>
    </vt:vector>
  </HeadingPairs>
  <TitlesOfParts>
    <vt:vector size="4" baseType="lpstr">
      <vt:lpstr>Arial</vt:lpstr>
      <vt:lpstr>Calibri</vt:lpstr>
      <vt:lpstr>Tema de Office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Pablo Andres PAAR. Alvarez Rodas</dc:creator>
  <cp:lastModifiedBy>Deisy Aransasu DAAJ. Aguilar Jimenez</cp:lastModifiedBy>
  <cp:revision>14</cp:revision>
  <dcterms:created xsi:type="dcterms:W3CDTF">2023-05-03T15:43:52Z</dcterms:created>
  <dcterms:modified xsi:type="dcterms:W3CDTF">2024-04-10T14:56:11Z</dcterms:modified>
</cp:coreProperties>
</file>