
<file path=[Content_Types].xml><?xml version="1.0" encoding="utf-8"?>
<Types xmlns="http://schemas.openxmlformats.org/package/2006/content-types">
  <Default Extension="bin" ContentType="image/unknown"/>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282" r:id="rId3"/>
    <p:sldId id="270" r:id="rId4"/>
    <p:sldId id="271" r:id="rId5"/>
    <p:sldId id="274" r:id="rId6"/>
    <p:sldId id="280" r:id="rId7"/>
    <p:sldId id="277" r:id="rId8"/>
    <p:sldId id="273" r:id="rId9"/>
    <p:sldId id="279" r:id="rId10"/>
    <p:sldId id="283" r:id="rId11"/>
    <p:sldId id="284" r:id="rId12"/>
    <p:sldId id="285" r:id="rId13"/>
    <p:sldId id="292" r:id="rId14"/>
    <p:sldId id="291" r:id="rId15"/>
    <p:sldId id="293" r:id="rId16"/>
    <p:sldId id="288" r:id="rId17"/>
    <p:sldId id="287" r:id="rId18"/>
    <p:sldId id="286" r:id="rId19"/>
    <p:sldId id="289" r:id="rId20"/>
    <p:sldId id="281" r:id="rId21"/>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B2E3"/>
    <a:srgbClr val="87C0D5"/>
    <a:srgbClr val="192854"/>
    <a:srgbClr val="062A46"/>
    <a:srgbClr val="178C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p:restoredTop sz="94694"/>
  </p:normalViewPr>
  <p:slideViewPr>
    <p:cSldViewPr snapToGrid="0" snapToObjects="1">
      <p:cViewPr varScale="1">
        <p:scale>
          <a:sx n="108" d="100"/>
          <a:sy n="10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3578A-9157-6141-8D8B-0147C28EC3C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4BD462E0-B8B4-354F-B48A-FB65A684D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32CE932C-FEF6-D242-9AAF-D16F8416012A}"/>
              </a:ext>
            </a:extLst>
          </p:cNvPr>
          <p:cNvSpPr>
            <a:spLocks noGrp="1"/>
          </p:cNvSpPr>
          <p:nvPr>
            <p:ph type="dt" sz="half" idx="10"/>
          </p:nvPr>
        </p:nvSpPr>
        <p:spPr/>
        <p:txBody>
          <a:bodyPr/>
          <a:lstStyle/>
          <a:p>
            <a:fld id="{8552B0BA-3CCA-D246-BB92-D00AF938F3BB}" type="datetimeFigureOut">
              <a:rPr lang="es-GT" smtClean="0"/>
              <a:t>15/05/2024</a:t>
            </a:fld>
            <a:endParaRPr lang="es-GT"/>
          </a:p>
        </p:txBody>
      </p:sp>
      <p:sp>
        <p:nvSpPr>
          <p:cNvPr id="5" name="Marcador de pie de página 4">
            <a:extLst>
              <a:ext uri="{FF2B5EF4-FFF2-40B4-BE49-F238E27FC236}">
                <a16:creationId xmlns:a16="http://schemas.microsoft.com/office/drawing/2014/main" id="{3A073356-E3CF-4442-A9F4-814AE7FEB17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8DA816A5-86B9-7647-BA1C-B814A8164DFE}"/>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3869139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EB487-EAA1-A84B-849A-42DEB1AF79EE}"/>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4B29034A-01EE-0C47-8FEC-BA5E7EEF8A63}"/>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AC1761A3-0142-7E42-804E-E4BAB3213D68}"/>
              </a:ext>
            </a:extLst>
          </p:cNvPr>
          <p:cNvSpPr>
            <a:spLocks noGrp="1"/>
          </p:cNvSpPr>
          <p:nvPr>
            <p:ph type="dt" sz="half" idx="10"/>
          </p:nvPr>
        </p:nvSpPr>
        <p:spPr/>
        <p:txBody>
          <a:bodyPr/>
          <a:lstStyle/>
          <a:p>
            <a:fld id="{8552B0BA-3CCA-D246-BB92-D00AF938F3BB}" type="datetimeFigureOut">
              <a:rPr lang="es-GT" smtClean="0"/>
              <a:t>15/05/2024</a:t>
            </a:fld>
            <a:endParaRPr lang="es-GT"/>
          </a:p>
        </p:txBody>
      </p:sp>
      <p:sp>
        <p:nvSpPr>
          <p:cNvPr id="5" name="Marcador de pie de página 4">
            <a:extLst>
              <a:ext uri="{FF2B5EF4-FFF2-40B4-BE49-F238E27FC236}">
                <a16:creationId xmlns:a16="http://schemas.microsoft.com/office/drawing/2014/main" id="{2ADE0058-26C4-9B4B-A8D5-79F31DAF589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AD1DE97-164E-9746-B7FA-691C7DBF9094}"/>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38846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BBF326-B631-5448-8F72-F16818B2767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5BCE8F4F-8962-874E-BA05-7C8B3978581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3AFC45AB-972C-F34D-BE14-7FD11B805171}"/>
              </a:ext>
            </a:extLst>
          </p:cNvPr>
          <p:cNvSpPr>
            <a:spLocks noGrp="1"/>
          </p:cNvSpPr>
          <p:nvPr>
            <p:ph type="dt" sz="half" idx="10"/>
          </p:nvPr>
        </p:nvSpPr>
        <p:spPr/>
        <p:txBody>
          <a:bodyPr/>
          <a:lstStyle/>
          <a:p>
            <a:fld id="{8552B0BA-3CCA-D246-BB92-D00AF938F3BB}" type="datetimeFigureOut">
              <a:rPr lang="es-GT" smtClean="0"/>
              <a:t>15/05/2024</a:t>
            </a:fld>
            <a:endParaRPr lang="es-GT"/>
          </a:p>
        </p:txBody>
      </p:sp>
      <p:sp>
        <p:nvSpPr>
          <p:cNvPr id="5" name="Marcador de pie de página 4">
            <a:extLst>
              <a:ext uri="{FF2B5EF4-FFF2-40B4-BE49-F238E27FC236}">
                <a16:creationId xmlns:a16="http://schemas.microsoft.com/office/drawing/2014/main" id="{6CB2CF8A-368B-7347-BFE9-C865B14F79E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4D567150-0AC7-9C48-9C61-BBA901FD0764}"/>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248339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F104F-3959-6047-92AC-779B78999E4D}"/>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CAF44DBC-E909-4F4D-9E5E-C981186D9D44}"/>
              </a:ext>
            </a:extLst>
          </p:cNvPr>
          <p:cNvSpPr>
            <a:spLocks noGrp="1"/>
          </p:cNvSpPr>
          <p:nvPr>
            <p:ph idx="1"/>
          </p:nvPr>
        </p:nvSpPr>
        <p:spPr/>
        <p:txBody>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5EF18716-8607-F748-8A1C-705618AB423E}"/>
              </a:ext>
            </a:extLst>
          </p:cNvPr>
          <p:cNvSpPr>
            <a:spLocks noGrp="1"/>
          </p:cNvSpPr>
          <p:nvPr>
            <p:ph type="dt" sz="half" idx="10"/>
          </p:nvPr>
        </p:nvSpPr>
        <p:spPr/>
        <p:txBody>
          <a:bodyPr/>
          <a:lstStyle/>
          <a:p>
            <a:fld id="{8552B0BA-3CCA-D246-BB92-D00AF938F3BB}" type="datetimeFigureOut">
              <a:rPr lang="es-GT" smtClean="0"/>
              <a:t>15/05/2024</a:t>
            </a:fld>
            <a:endParaRPr lang="es-GT"/>
          </a:p>
        </p:txBody>
      </p:sp>
      <p:sp>
        <p:nvSpPr>
          <p:cNvPr id="5" name="Marcador de pie de página 4">
            <a:extLst>
              <a:ext uri="{FF2B5EF4-FFF2-40B4-BE49-F238E27FC236}">
                <a16:creationId xmlns:a16="http://schemas.microsoft.com/office/drawing/2014/main" id="{7924D4FE-B475-144C-8FAD-BE5D3186EBB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3D499CCD-B6C2-B94F-897E-8BC8932DE727}"/>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245419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ECAF9E-165E-7B4C-9E0E-BFF5853E513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3C5485BF-8AC3-C148-9A1D-6ECE41B37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BCB6C60E-59A4-E849-BA6B-77E7B967A302}"/>
              </a:ext>
            </a:extLst>
          </p:cNvPr>
          <p:cNvSpPr>
            <a:spLocks noGrp="1"/>
          </p:cNvSpPr>
          <p:nvPr>
            <p:ph type="dt" sz="half" idx="10"/>
          </p:nvPr>
        </p:nvSpPr>
        <p:spPr/>
        <p:txBody>
          <a:bodyPr/>
          <a:lstStyle/>
          <a:p>
            <a:fld id="{8552B0BA-3CCA-D246-BB92-D00AF938F3BB}" type="datetimeFigureOut">
              <a:rPr lang="es-GT" smtClean="0"/>
              <a:t>15/05/2024</a:t>
            </a:fld>
            <a:endParaRPr lang="es-GT"/>
          </a:p>
        </p:txBody>
      </p:sp>
      <p:sp>
        <p:nvSpPr>
          <p:cNvPr id="5" name="Marcador de pie de página 4">
            <a:extLst>
              <a:ext uri="{FF2B5EF4-FFF2-40B4-BE49-F238E27FC236}">
                <a16:creationId xmlns:a16="http://schemas.microsoft.com/office/drawing/2014/main" id="{D85D5C53-892B-854B-9D23-C28147C81DFC}"/>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D6197A51-055B-3743-BC65-31B022346601}"/>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179338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BF840-BAE4-F34B-8801-4EA487463AFB}"/>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C3FD6930-F026-B34D-873C-24763733213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a16="http://schemas.microsoft.com/office/drawing/2014/main" id="{DB027978-94F2-7C49-9A97-4DBFEF3F0F9C}"/>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26764144-ADE2-F845-8061-BE941F275C32}"/>
              </a:ext>
            </a:extLst>
          </p:cNvPr>
          <p:cNvSpPr>
            <a:spLocks noGrp="1"/>
          </p:cNvSpPr>
          <p:nvPr>
            <p:ph type="dt" sz="half" idx="10"/>
          </p:nvPr>
        </p:nvSpPr>
        <p:spPr/>
        <p:txBody>
          <a:bodyPr/>
          <a:lstStyle/>
          <a:p>
            <a:fld id="{8552B0BA-3CCA-D246-BB92-D00AF938F3BB}" type="datetimeFigureOut">
              <a:rPr lang="es-GT" smtClean="0"/>
              <a:t>15/05/2024</a:t>
            </a:fld>
            <a:endParaRPr lang="es-GT"/>
          </a:p>
        </p:txBody>
      </p:sp>
      <p:sp>
        <p:nvSpPr>
          <p:cNvPr id="6" name="Marcador de pie de página 5">
            <a:extLst>
              <a:ext uri="{FF2B5EF4-FFF2-40B4-BE49-F238E27FC236}">
                <a16:creationId xmlns:a16="http://schemas.microsoft.com/office/drawing/2014/main" id="{0A75F1C9-5A65-BF47-9176-92260EE7DA9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F46815B6-6DA8-EF4E-85EE-44EA17FC82F2}"/>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272315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128C0-7C0C-8F47-B536-5F9DF45D6F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E7308102-7615-804F-ADCD-248DDC3DF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a16="http://schemas.microsoft.com/office/drawing/2014/main" id="{C30D84D3-6873-5B47-9220-E1C20F7AF6A1}"/>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GT"/>
          </a:p>
        </p:txBody>
      </p:sp>
      <p:sp>
        <p:nvSpPr>
          <p:cNvPr id="5" name="Marcador de texto 4">
            <a:extLst>
              <a:ext uri="{FF2B5EF4-FFF2-40B4-BE49-F238E27FC236}">
                <a16:creationId xmlns:a16="http://schemas.microsoft.com/office/drawing/2014/main" id="{097814A5-AC9F-F84A-8DC8-76642F869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6" name="Marcador de contenido 5">
            <a:extLst>
              <a:ext uri="{FF2B5EF4-FFF2-40B4-BE49-F238E27FC236}">
                <a16:creationId xmlns:a16="http://schemas.microsoft.com/office/drawing/2014/main" id="{AE368F02-15BA-6142-86A8-5697AD43194B}"/>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GT"/>
          </a:p>
        </p:txBody>
      </p:sp>
      <p:sp>
        <p:nvSpPr>
          <p:cNvPr id="7" name="Marcador de fecha 6">
            <a:extLst>
              <a:ext uri="{FF2B5EF4-FFF2-40B4-BE49-F238E27FC236}">
                <a16:creationId xmlns:a16="http://schemas.microsoft.com/office/drawing/2014/main" id="{DDECEB56-CCDA-134C-9321-BD75F86F5E91}"/>
              </a:ext>
            </a:extLst>
          </p:cNvPr>
          <p:cNvSpPr>
            <a:spLocks noGrp="1"/>
          </p:cNvSpPr>
          <p:nvPr>
            <p:ph type="dt" sz="half" idx="10"/>
          </p:nvPr>
        </p:nvSpPr>
        <p:spPr/>
        <p:txBody>
          <a:bodyPr/>
          <a:lstStyle/>
          <a:p>
            <a:fld id="{8552B0BA-3CCA-D246-BB92-D00AF938F3BB}" type="datetimeFigureOut">
              <a:rPr lang="es-GT" smtClean="0"/>
              <a:t>15/05/2024</a:t>
            </a:fld>
            <a:endParaRPr lang="es-GT"/>
          </a:p>
        </p:txBody>
      </p:sp>
      <p:sp>
        <p:nvSpPr>
          <p:cNvPr id="8" name="Marcador de pie de página 7">
            <a:extLst>
              <a:ext uri="{FF2B5EF4-FFF2-40B4-BE49-F238E27FC236}">
                <a16:creationId xmlns:a16="http://schemas.microsoft.com/office/drawing/2014/main" id="{C7BE4FD2-C573-F14C-8A6B-EB4F92E7AC0D}"/>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4C1A6395-5C35-F341-96D1-CE5E7A8F99DA}"/>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326643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25C1E-4AC5-1440-AF30-CA84B5557E51}"/>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A709ECEB-25A1-BC46-A5D2-E45C240C6FBD}"/>
              </a:ext>
            </a:extLst>
          </p:cNvPr>
          <p:cNvSpPr>
            <a:spLocks noGrp="1"/>
          </p:cNvSpPr>
          <p:nvPr>
            <p:ph type="dt" sz="half" idx="10"/>
          </p:nvPr>
        </p:nvSpPr>
        <p:spPr/>
        <p:txBody>
          <a:bodyPr/>
          <a:lstStyle/>
          <a:p>
            <a:fld id="{8552B0BA-3CCA-D246-BB92-D00AF938F3BB}" type="datetimeFigureOut">
              <a:rPr lang="es-GT" smtClean="0"/>
              <a:t>15/05/2024</a:t>
            </a:fld>
            <a:endParaRPr lang="es-GT"/>
          </a:p>
        </p:txBody>
      </p:sp>
      <p:sp>
        <p:nvSpPr>
          <p:cNvPr id="4" name="Marcador de pie de página 3">
            <a:extLst>
              <a:ext uri="{FF2B5EF4-FFF2-40B4-BE49-F238E27FC236}">
                <a16:creationId xmlns:a16="http://schemas.microsoft.com/office/drawing/2014/main" id="{48AF3042-7F6F-9F41-A1C9-0907AB1FF05C}"/>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4EB3EA2F-BF71-D04C-A90B-F56C0D24E48D}"/>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318398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A2DAE78-1A9B-104D-BFF0-43153E5A3B23}"/>
              </a:ext>
            </a:extLst>
          </p:cNvPr>
          <p:cNvSpPr>
            <a:spLocks noGrp="1"/>
          </p:cNvSpPr>
          <p:nvPr>
            <p:ph type="dt" sz="half" idx="10"/>
          </p:nvPr>
        </p:nvSpPr>
        <p:spPr/>
        <p:txBody>
          <a:bodyPr/>
          <a:lstStyle/>
          <a:p>
            <a:fld id="{8552B0BA-3CCA-D246-BB92-D00AF938F3BB}" type="datetimeFigureOut">
              <a:rPr lang="es-GT" smtClean="0"/>
              <a:t>15/05/2024</a:t>
            </a:fld>
            <a:endParaRPr lang="es-GT"/>
          </a:p>
        </p:txBody>
      </p:sp>
      <p:sp>
        <p:nvSpPr>
          <p:cNvPr id="3" name="Marcador de pie de página 2">
            <a:extLst>
              <a:ext uri="{FF2B5EF4-FFF2-40B4-BE49-F238E27FC236}">
                <a16:creationId xmlns:a16="http://schemas.microsoft.com/office/drawing/2014/main" id="{BB1DCBAA-6D1C-1E49-81E9-B4647F77E0BC}"/>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DCBF2DF7-A9A0-7F41-9DE7-412747CB3471}"/>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192583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19AF7-8A07-A64C-852C-0913435919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DC463323-8811-894C-87C8-22CC7ED7D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GT"/>
          </a:p>
        </p:txBody>
      </p:sp>
      <p:sp>
        <p:nvSpPr>
          <p:cNvPr id="4" name="Marcador de texto 3">
            <a:extLst>
              <a:ext uri="{FF2B5EF4-FFF2-40B4-BE49-F238E27FC236}">
                <a16:creationId xmlns:a16="http://schemas.microsoft.com/office/drawing/2014/main" id="{4EFD6BA6-18C2-0E43-8E1B-FB59BE406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F476ACC2-A71C-AA45-9375-55AED2D8FDE5}"/>
              </a:ext>
            </a:extLst>
          </p:cNvPr>
          <p:cNvSpPr>
            <a:spLocks noGrp="1"/>
          </p:cNvSpPr>
          <p:nvPr>
            <p:ph type="dt" sz="half" idx="10"/>
          </p:nvPr>
        </p:nvSpPr>
        <p:spPr/>
        <p:txBody>
          <a:bodyPr/>
          <a:lstStyle/>
          <a:p>
            <a:fld id="{8552B0BA-3CCA-D246-BB92-D00AF938F3BB}" type="datetimeFigureOut">
              <a:rPr lang="es-GT" smtClean="0"/>
              <a:t>15/05/2024</a:t>
            </a:fld>
            <a:endParaRPr lang="es-GT"/>
          </a:p>
        </p:txBody>
      </p:sp>
      <p:sp>
        <p:nvSpPr>
          <p:cNvPr id="6" name="Marcador de pie de página 5">
            <a:extLst>
              <a:ext uri="{FF2B5EF4-FFF2-40B4-BE49-F238E27FC236}">
                <a16:creationId xmlns:a16="http://schemas.microsoft.com/office/drawing/2014/main" id="{F760BA5F-85F1-3F41-BB05-0F116231C390}"/>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75FB294C-05E9-1049-A27B-00F8871C2DD1}"/>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357973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F97BD-089A-0047-996D-59C17751C1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8568DC32-C94E-604B-A0C5-10875BF0B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0A20C940-292F-0E42-BA96-6A3A765C6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C3049649-229D-5948-A501-B63DEB8BB1C6}"/>
              </a:ext>
            </a:extLst>
          </p:cNvPr>
          <p:cNvSpPr>
            <a:spLocks noGrp="1"/>
          </p:cNvSpPr>
          <p:nvPr>
            <p:ph type="dt" sz="half" idx="10"/>
          </p:nvPr>
        </p:nvSpPr>
        <p:spPr/>
        <p:txBody>
          <a:bodyPr/>
          <a:lstStyle/>
          <a:p>
            <a:fld id="{8552B0BA-3CCA-D246-BB92-D00AF938F3BB}" type="datetimeFigureOut">
              <a:rPr lang="es-GT" smtClean="0"/>
              <a:t>15/05/2024</a:t>
            </a:fld>
            <a:endParaRPr lang="es-GT"/>
          </a:p>
        </p:txBody>
      </p:sp>
      <p:sp>
        <p:nvSpPr>
          <p:cNvPr id="6" name="Marcador de pie de página 5">
            <a:extLst>
              <a:ext uri="{FF2B5EF4-FFF2-40B4-BE49-F238E27FC236}">
                <a16:creationId xmlns:a16="http://schemas.microsoft.com/office/drawing/2014/main" id="{08A2503E-95BA-D24E-B72A-F6F43BEB86F0}"/>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2559918-6EB9-4940-96B3-51367236376E}"/>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156718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61A75A8-6042-0B4F-932B-2B6E7A71B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82BFDB75-FC4C-9E46-8267-F3A29FEAC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B087E0F5-9507-234E-862A-A62C099BE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2B0BA-3CCA-D246-BB92-D00AF938F3BB}" type="datetimeFigureOut">
              <a:rPr lang="es-GT" smtClean="0"/>
              <a:t>15/05/2024</a:t>
            </a:fld>
            <a:endParaRPr lang="es-GT"/>
          </a:p>
        </p:txBody>
      </p:sp>
      <p:sp>
        <p:nvSpPr>
          <p:cNvPr id="5" name="Marcador de pie de página 4">
            <a:extLst>
              <a:ext uri="{FF2B5EF4-FFF2-40B4-BE49-F238E27FC236}">
                <a16:creationId xmlns:a16="http://schemas.microsoft.com/office/drawing/2014/main" id="{439D3D20-0635-984A-A247-3DBABB963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EDBD18BA-F621-F448-A04A-BF0865C5F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CA97E-B1DA-9C4E-BAA5-F80DC6EF9D8E}" type="slidenum">
              <a:rPr lang="es-GT" smtClean="0"/>
              <a:t>‹Nº›</a:t>
            </a:fld>
            <a:endParaRPr lang="es-GT"/>
          </a:p>
        </p:txBody>
      </p:sp>
    </p:spTree>
    <p:extLst>
      <p:ext uri="{BB962C8B-B14F-4D97-AF65-F5344CB8AC3E}">
        <p14:creationId xmlns:p14="http://schemas.microsoft.com/office/powerpoint/2010/main" val="330166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7.bin"/><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9.emf"/><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23.png"/><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29.png"/><Relationship Id="rId3" Type="http://schemas.openxmlformats.org/officeDocument/2006/relationships/image" Target="../media/image9.emf"/><Relationship Id="rId7" Type="http://schemas.openxmlformats.org/officeDocument/2006/relationships/image" Target="../media/image26.png"/><Relationship Id="rId12" Type="http://schemas.microsoft.com/office/2007/relationships/hdphoto" Target="../media/hdphoto10.wdp"/><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7.wdp"/><Relationship Id="rId11" Type="http://schemas.openxmlformats.org/officeDocument/2006/relationships/image" Target="../media/image28.png"/><Relationship Id="rId5" Type="http://schemas.openxmlformats.org/officeDocument/2006/relationships/image" Target="../media/image25.png"/><Relationship Id="rId10" Type="http://schemas.microsoft.com/office/2007/relationships/hdphoto" Target="../media/hdphoto9.wdp"/><Relationship Id="rId4" Type="http://schemas.openxmlformats.org/officeDocument/2006/relationships/image" Target="../media/image10.emf"/><Relationship Id="rId9" Type="http://schemas.openxmlformats.org/officeDocument/2006/relationships/image" Target="../media/image27.png"/><Relationship Id="rId14"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emf"/><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emf"/><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9519C6-B3F3-1F22-17F9-FB4B869EB98C}"/>
              </a:ext>
            </a:extLst>
          </p:cNvPr>
          <p:cNvSpPr/>
          <p:nvPr/>
        </p:nvSpPr>
        <p:spPr>
          <a:xfrm>
            <a:off x="-57665" y="-74140"/>
            <a:ext cx="12307330" cy="7006281"/>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7" name="Imagen 6">
            <a:extLst>
              <a:ext uri="{FF2B5EF4-FFF2-40B4-BE49-F238E27FC236}">
                <a16:creationId xmlns:a16="http://schemas.microsoft.com/office/drawing/2014/main" id="{1E51F66A-C5AC-6474-DBED-08ABF724AF5B}"/>
              </a:ext>
            </a:extLst>
          </p:cNvPr>
          <p:cNvPicPr>
            <a:picLocks noChangeAspect="1"/>
          </p:cNvPicPr>
          <p:nvPr/>
        </p:nvPicPr>
        <p:blipFill>
          <a:blip r:embed="rId2"/>
          <a:stretch>
            <a:fillRect/>
          </a:stretch>
        </p:blipFill>
        <p:spPr>
          <a:xfrm>
            <a:off x="3155222" y="2182111"/>
            <a:ext cx="5883965" cy="2494800"/>
          </a:xfrm>
          <a:prstGeom prst="rect">
            <a:avLst/>
          </a:prstGeom>
        </p:spPr>
      </p:pic>
    </p:spTree>
    <p:extLst>
      <p:ext uri="{BB962C8B-B14F-4D97-AF65-F5344CB8AC3E}">
        <p14:creationId xmlns:p14="http://schemas.microsoft.com/office/powerpoint/2010/main" val="346899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DD8A1105-6D51-C20F-0511-50945A39BFBD}"/>
              </a:ext>
            </a:extLst>
          </p:cNvPr>
          <p:cNvGrpSpPr/>
          <p:nvPr/>
        </p:nvGrpSpPr>
        <p:grpSpPr>
          <a:xfrm>
            <a:off x="10499269" y="-277588"/>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28" name="Imagen 27">
            <a:extLst>
              <a:ext uri="{FF2B5EF4-FFF2-40B4-BE49-F238E27FC236}">
                <a16:creationId xmlns:a16="http://schemas.microsoft.com/office/drawing/2014/main" id="{53602A3A-5871-29AF-B8DD-B3B45BCEF073}"/>
              </a:ext>
            </a:extLst>
          </p:cNvPr>
          <p:cNvPicPr>
            <a:picLocks noChangeAspect="1"/>
          </p:cNvPicPr>
          <p:nvPr/>
        </p:nvPicPr>
        <p:blipFill>
          <a:blip r:embed="rId3"/>
          <a:stretch>
            <a:fillRect/>
          </a:stretch>
        </p:blipFill>
        <p:spPr>
          <a:xfrm>
            <a:off x="3206058" y="2090578"/>
            <a:ext cx="559885" cy="536227"/>
          </a:xfrm>
          <a:prstGeom prst="rect">
            <a:avLst/>
          </a:prstGeom>
        </p:spPr>
      </p:pic>
      <p:pic>
        <p:nvPicPr>
          <p:cNvPr id="29" name="Imagen 28">
            <a:extLst>
              <a:ext uri="{FF2B5EF4-FFF2-40B4-BE49-F238E27FC236}">
                <a16:creationId xmlns:a16="http://schemas.microsoft.com/office/drawing/2014/main" id="{A499A8D5-DB44-2711-D5B7-AA49C0EDAA90}"/>
              </a:ext>
            </a:extLst>
          </p:cNvPr>
          <p:cNvPicPr>
            <a:picLocks noChangeAspect="1"/>
          </p:cNvPicPr>
          <p:nvPr/>
        </p:nvPicPr>
        <p:blipFill>
          <a:blip r:embed="rId4"/>
          <a:stretch>
            <a:fillRect/>
          </a:stretch>
        </p:blipFill>
        <p:spPr>
          <a:xfrm>
            <a:off x="3162687" y="3431501"/>
            <a:ext cx="646627" cy="630855"/>
          </a:xfrm>
          <a:prstGeom prst="rect">
            <a:avLst/>
          </a:prstGeom>
        </p:spPr>
      </p:pic>
      <p:grpSp>
        <p:nvGrpSpPr>
          <p:cNvPr id="41" name="Grupo 40">
            <a:extLst>
              <a:ext uri="{FF2B5EF4-FFF2-40B4-BE49-F238E27FC236}">
                <a16:creationId xmlns:a16="http://schemas.microsoft.com/office/drawing/2014/main" id="{D9390A7B-38F7-0B9A-0936-E43C4A5543F9}"/>
              </a:ext>
            </a:extLst>
          </p:cNvPr>
          <p:cNvGrpSpPr/>
          <p:nvPr/>
        </p:nvGrpSpPr>
        <p:grpSpPr>
          <a:xfrm rot="16200000">
            <a:off x="-3484040" y="3375000"/>
            <a:ext cx="7010766" cy="108000"/>
            <a:chOff x="-114000" y="6750000"/>
            <a:chExt cx="12420000" cy="108000"/>
          </a:xfrm>
        </p:grpSpPr>
        <p:sp>
          <p:nvSpPr>
            <p:cNvPr id="42" name="Rectángulo 41">
              <a:extLst>
                <a:ext uri="{FF2B5EF4-FFF2-40B4-BE49-F238E27FC236}">
                  <a16:creationId xmlns:a16="http://schemas.microsoft.com/office/drawing/2014/main" id="{336555A0-A506-BF60-1A87-D1E982AA227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3" name="Rectángulo 42">
              <a:extLst>
                <a:ext uri="{FF2B5EF4-FFF2-40B4-BE49-F238E27FC236}">
                  <a16:creationId xmlns:a16="http://schemas.microsoft.com/office/drawing/2014/main" id="{6888B821-5AB2-26CE-2D37-CF957248ACFD}"/>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4" name="Rectángulo 43">
              <a:extLst>
                <a:ext uri="{FF2B5EF4-FFF2-40B4-BE49-F238E27FC236}">
                  <a16:creationId xmlns:a16="http://schemas.microsoft.com/office/drawing/2014/main" id="{C67EA7C2-E0FB-161C-811D-618A51E16D3B}"/>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21" name="CuadroTexto 20">
            <a:extLst>
              <a:ext uri="{FF2B5EF4-FFF2-40B4-BE49-F238E27FC236}">
                <a16:creationId xmlns:a16="http://schemas.microsoft.com/office/drawing/2014/main" id="{E3EDA79C-3EEE-4592-8BEC-13A2C0055434}"/>
              </a:ext>
            </a:extLst>
          </p:cNvPr>
          <p:cNvSpPr txBox="1"/>
          <p:nvPr/>
        </p:nvSpPr>
        <p:spPr>
          <a:xfrm>
            <a:off x="1250107" y="1034513"/>
            <a:ext cx="3825160" cy="344838"/>
          </a:xfrm>
          <a:prstGeom prst="rect">
            <a:avLst/>
          </a:prstGeom>
          <a:noFill/>
        </p:spPr>
        <p:txBody>
          <a:bodyPr wrap="square">
            <a:spAutoFit/>
          </a:bodyPr>
          <a:lstStyle/>
          <a:p>
            <a:pPr algn="ctr">
              <a:lnSpc>
                <a:spcPct val="107000"/>
              </a:lnSpc>
              <a:spcAft>
                <a:spcPts val="800"/>
              </a:spcAft>
            </a:pPr>
            <a:r>
              <a:rPr lang="es-MX" sz="16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Recepción de documentos </a:t>
            </a:r>
          </a:p>
        </p:txBody>
      </p:sp>
      <p:sp>
        <p:nvSpPr>
          <p:cNvPr id="22" name="Hexágono 21">
            <a:extLst>
              <a:ext uri="{FF2B5EF4-FFF2-40B4-BE49-F238E27FC236}">
                <a16:creationId xmlns:a16="http://schemas.microsoft.com/office/drawing/2014/main" id="{C4296656-A2C5-43DE-8C04-4FCD08CE91A2}"/>
              </a:ext>
            </a:extLst>
          </p:cNvPr>
          <p:cNvSpPr/>
          <p:nvPr/>
        </p:nvSpPr>
        <p:spPr>
          <a:xfrm>
            <a:off x="601388" y="741160"/>
            <a:ext cx="1138555" cy="931545"/>
          </a:xfrm>
          <a:prstGeom prst="hexag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PASO</a:t>
            </a:r>
            <a:br>
              <a:rPr lang="es-GT" sz="1600" b="1" dirty="0">
                <a:effectLst/>
                <a:latin typeface="Book Antiqua" panose="02040602050305030304" pitchFamily="18" charset="0"/>
                <a:ea typeface="Calibri" panose="020F0502020204030204" pitchFamily="34" charset="0"/>
                <a:cs typeface="Times New Roman" panose="02020603050405020304" pitchFamily="18" charset="0"/>
              </a:rPr>
            </a:b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04</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p:txBody>
      </p:sp>
      <p:pic>
        <p:nvPicPr>
          <p:cNvPr id="23" name="Imagen 22" descr="CV - Free people icons">
            <a:extLst>
              <a:ext uri="{FF2B5EF4-FFF2-40B4-BE49-F238E27FC236}">
                <a16:creationId xmlns:a16="http://schemas.microsoft.com/office/drawing/2014/main" id="{2CF1FC54-7879-48AE-8614-71E722CB96F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450" y="3887704"/>
            <a:ext cx="1181100" cy="1181100"/>
          </a:xfrm>
          <a:prstGeom prst="rect">
            <a:avLst/>
          </a:prstGeom>
          <a:noFill/>
          <a:ln>
            <a:noFill/>
          </a:ln>
        </p:spPr>
      </p:pic>
      <p:sp>
        <p:nvSpPr>
          <p:cNvPr id="24" name="CuadroTexto 23">
            <a:extLst>
              <a:ext uri="{FF2B5EF4-FFF2-40B4-BE49-F238E27FC236}">
                <a16:creationId xmlns:a16="http://schemas.microsoft.com/office/drawing/2014/main" id="{2E701D23-E5BD-4C2D-BD78-73022BC575A0}"/>
              </a:ext>
            </a:extLst>
          </p:cNvPr>
          <p:cNvSpPr txBox="1"/>
          <p:nvPr/>
        </p:nvSpPr>
        <p:spPr>
          <a:xfrm>
            <a:off x="1199278" y="1798365"/>
            <a:ext cx="5220071" cy="2260875"/>
          </a:xfrm>
          <a:prstGeom prst="rect">
            <a:avLst/>
          </a:prstGeom>
          <a:noFill/>
        </p:spPr>
        <p:txBody>
          <a:bodyPr wrap="square">
            <a:spAutoFit/>
          </a:bodyPr>
          <a:lstStyle/>
          <a:p>
            <a:pPr marL="449580" algn="just">
              <a:lnSpc>
                <a:spcPct val="107000"/>
              </a:lnSpc>
              <a:spcAft>
                <a:spcPts val="800"/>
              </a:spcAft>
            </a:pPr>
            <a:r>
              <a:rPr lang="es-GT" sz="1400"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t>Se debe </a:t>
            </a:r>
            <a:r>
              <a:rPr lang="es-GT" sz="14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r</a:t>
            </a:r>
            <a:r>
              <a:rPr lang="es-GT" sz="1400"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t>ecibir el expediente del candidato debidamente foliado, confrontado y verificar que el período de recepción de expedientes se encuentre vigente, según lo establecido en la convocatoria, caso contrario, se debe rechazar el expediente, fundamentarlo e indicarle al candidato los motivos.</a:t>
            </a:r>
            <a:endParaRPr lang="es-GT" sz="1400" dirty="0">
              <a:effectLst/>
              <a:latin typeface="Book Antiqua" panose="02040602050305030304" pitchFamily="18"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es-GT" sz="1400"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t>Por lo que adem</a:t>
            </a:r>
            <a:r>
              <a:rPr lang="es-GT" sz="14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ás de lo indicado anteriormente deberá v</a:t>
            </a:r>
            <a:r>
              <a:rPr lang="es-GT" sz="1400"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t>erificar que el candidato de fuente interna cumpla con los requisitos de admisión al proceso establecidos</a:t>
            </a:r>
            <a:r>
              <a:rPr lang="es-GT" sz="1400" dirty="0">
                <a:effectLst/>
                <a:latin typeface="Book Antiqua" panose="02040602050305030304" pitchFamily="18" charset="0"/>
                <a:ea typeface="Calibri" panose="020F0502020204030204" pitchFamily="34" charset="0"/>
                <a:cs typeface="Times New Roman" panose="02020603050405020304" pitchFamily="18" charset="0"/>
              </a:rPr>
              <a:t>.</a:t>
            </a:r>
          </a:p>
        </p:txBody>
      </p:sp>
      <p:sp>
        <p:nvSpPr>
          <p:cNvPr id="25" name="CuadroTexto 24">
            <a:extLst>
              <a:ext uri="{FF2B5EF4-FFF2-40B4-BE49-F238E27FC236}">
                <a16:creationId xmlns:a16="http://schemas.microsoft.com/office/drawing/2014/main" id="{AABBA486-BE9E-4F4B-AEB0-79C7652E60D5}"/>
              </a:ext>
            </a:extLst>
          </p:cNvPr>
          <p:cNvSpPr txBox="1"/>
          <p:nvPr/>
        </p:nvSpPr>
        <p:spPr>
          <a:xfrm>
            <a:off x="6598670" y="1557143"/>
            <a:ext cx="5026987" cy="540148"/>
          </a:xfrm>
          <a:prstGeom prst="rect">
            <a:avLst/>
          </a:prstGeom>
          <a:solidFill>
            <a:schemeClr val="accent1">
              <a:lumMod val="60000"/>
              <a:lumOff val="40000"/>
            </a:schemeClr>
          </a:solidFill>
        </p:spPr>
        <p:txBody>
          <a:bodyPr wrap="square">
            <a:spAutoFit/>
          </a:bodyPr>
          <a:lstStyle/>
          <a:p>
            <a:pPr marL="449580" algn="just">
              <a:lnSpc>
                <a:spcPct val="107000"/>
              </a:lnSpc>
              <a:spcAft>
                <a:spcPts val="800"/>
              </a:spcAft>
            </a:pPr>
            <a:r>
              <a:rPr lang="es-GT" sz="1400"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t>Se debe aplicar las opciones A y B establecidas en la Resolución D-97-89, de la forma siguiente:</a:t>
            </a:r>
            <a:endParaRPr lang="es-GT" sz="1400" dirty="0">
              <a:effectLst/>
              <a:latin typeface="Book Antiqua" panose="02040602050305030304" pitchFamily="18" charset="0"/>
              <a:ea typeface="Calibri" panose="020F0502020204030204" pitchFamily="34" charset="0"/>
              <a:cs typeface="Times New Roman" panose="02020603050405020304" pitchFamily="18" charset="0"/>
            </a:endParaRPr>
          </a:p>
        </p:txBody>
      </p:sp>
      <p:pic>
        <p:nvPicPr>
          <p:cNvPr id="26" name="Imagen 25">
            <a:extLst>
              <a:ext uri="{FF2B5EF4-FFF2-40B4-BE49-F238E27FC236}">
                <a16:creationId xmlns:a16="http://schemas.microsoft.com/office/drawing/2014/main" id="{72062523-46A6-41BE-8B17-6D2DE567D1A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761489" y="2273303"/>
            <a:ext cx="4841240" cy="3571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686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DD8A1105-6D51-C20F-0511-50945A39BFBD}"/>
              </a:ext>
            </a:extLst>
          </p:cNvPr>
          <p:cNvGrpSpPr/>
          <p:nvPr/>
        </p:nvGrpSpPr>
        <p:grpSpPr>
          <a:xfrm>
            <a:off x="10499269" y="-277588"/>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28" name="Imagen 27">
            <a:extLst>
              <a:ext uri="{FF2B5EF4-FFF2-40B4-BE49-F238E27FC236}">
                <a16:creationId xmlns:a16="http://schemas.microsoft.com/office/drawing/2014/main" id="{53602A3A-5871-29AF-B8DD-B3B45BCEF073}"/>
              </a:ext>
            </a:extLst>
          </p:cNvPr>
          <p:cNvPicPr>
            <a:picLocks noChangeAspect="1"/>
          </p:cNvPicPr>
          <p:nvPr/>
        </p:nvPicPr>
        <p:blipFill>
          <a:blip r:embed="rId3"/>
          <a:stretch>
            <a:fillRect/>
          </a:stretch>
        </p:blipFill>
        <p:spPr>
          <a:xfrm>
            <a:off x="3206058" y="2090578"/>
            <a:ext cx="559885" cy="536227"/>
          </a:xfrm>
          <a:prstGeom prst="rect">
            <a:avLst/>
          </a:prstGeom>
        </p:spPr>
      </p:pic>
      <p:pic>
        <p:nvPicPr>
          <p:cNvPr id="29" name="Imagen 28">
            <a:extLst>
              <a:ext uri="{FF2B5EF4-FFF2-40B4-BE49-F238E27FC236}">
                <a16:creationId xmlns:a16="http://schemas.microsoft.com/office/drawing/2014/main" id="{A499A8D5-DB44-2711-D5B7-AA49C0EDAA90}"/>
              </a:ext>
            </a:extLst>
          </p:cNvPr>
          <p:cNvPicPr>
            <a:picLocks noChangeAspect="1"/>
          </p:cNvPicPr>
          <p:nvPr/>
        </p:nvPicPr>
        <p:blipFill>
          <a:blip r:embed="rId4"/>
          <a:stretch>
            <a:fillRect/>
          </a:stretch>
        </p:blipFill>
        <p:spPr>
          <a:xfrm>
            <a:off x="3162687" y="3431501"/>
            <a:ext cx="646627" cy="630855"/>
          </a:xfrm>
          <a:prstGeom prst="rect">
            <a:avLst/>
          </a:prstGeom>
        </p:spPr>
      </p:pic>
      <p:grpSp>
        <p:nvGrpSpPr>
          <p:cNvPr id="41" name="Grupo 40">
            <a:extLst>
              <a:ext uri="{FF2B5EF4-FFF2-40B4-BE49-F238E27FC236}">
                <a16:creationId xmlns:a16="http://schemas.microsoft.com/office/drawing/2014/main" id="{D9390A7B-38F7-0B9A-0936-E43C4A5543F9}"/>
              </a:ext>
            </a:extLst>
          </p:cNvPr>
          <p:cNvGrpSpPr/>
          <p:nvPr/>
        </p:nvGrpSpPr>
        <p:grpSpPr>
          <a:xfrm rot="16200000">
            <a:off x="-3484040" y="3375000"/>
            <a:ext cx="7010766" cy="108000"/>
            <a:chOff x="-114000" y="6750000"/>
            <a:chExt cx="12420000" cy="108000"/>
          </a:xfrm>
        </p:grpSpPr>
        <p:sp>
          <p:nvSpPr>
            <p:cNvPr id="42" name="Rectángulo 41">
              <a:extLst>
                <a:ext uri="{FF2B5EF4-FFF2-40B4-BE49-F238E27FC236}">
                  <a16:creationId xmlns:a16="http://schemas.microsoft.com/office/drawing/2014/main" id="{336555A0-A506-BF60-1A87-D1E982AA227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3" name="Rectángulo 42">
              <a:extLst>
                <a:ext uri="{FF2B5EF4-FFF2-40B4-BE49-F238E27FC236}">
                  <a16:creationId xmlns:a16="http://schemas.microsoft.com/office/drawing/2014/main" id="{6888B821-5AB2-26CE-2D37-CF957248ACFD}"/>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4" name="Rectángulo 43">
              <a:extLst>
                <a:ext uri="{FF2B5EF4-FFF2-40B4-BE49-F238E27FC236}">
                  <a16:creationId xmlns:a16="http://schemas.microsoft.com/office/drawing/2014/main" id="{C67EA7C2-E0FB-161C-811D-618A51E16D3B}"/>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1" name="CuadroTexto 10">
            <a:extLst>
              <a:ext uri="{FF2B5EF4-FFF2-40B4-BE49-F238E27FC236}">
                <a16:creationId xmlns:a16="http://schemas.microsoft.com/office/drawing/2014/main" id="{337AF9AC-A4B2-4305-97C7-926BC6FE065F}"/>
              </a:ext>
            </a:extLst>
          </p:cNvPr>
          <p:cNvSpPr txBox="1"/>
          <p:nvPr/>
        </p:nvSpPr>
        <p:spPr>
          <a:xfrm>
            <a:off x="2574522" y="1163195"/>
            <a:ext cx="7670308" cy="608308"/>
          </a:xfrm>
          <a:prstGeom prst="rect">
            <a:avLst/>
          </a:prstGeom>
          <a:noFill/>
        </p:spPr>
        <p:txBody>
          <a:bodyPr wrap="square">
            <a:spAutoFit/>
          </a:bodyPr>
          <a:lstStyle/>
          <a:p>
            <a:pPr algn="just">
              <a:lnSpc>
                <a:spcPct val="107000"/>
              </a:lnSpc>
              <a:spcAft>
                <a:spcPts val="800"/>
              </a:spcAft>
            </a:pPr>
            <a:r>
              <a:rPr lang="es-MX" sz="16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Al momento de realizar la recepción de documentos, debe tomar en cuenta los siguientes aspectos</a:t>
            </a:r>
          </a:p>
        </p:txBody>
      </p:sp>
      <p:sp>
        <p:nvSpPr>
          <p:cNvPr id="12" name="CuadroTexto 11">
            <a:extLst>
              <a:ext uri="{FF2B5EF4-FFF2-40B4-BE49-F238E27FC236}">
                <a16:creationId xmlns:a16="http://schemas.microsoft.com/office/drawing/2014/main" id="{52E12161-E7B8-45C4-9161-3E01C794DF64}"/>
              </a:ext>
            </a:extLst>
          </p:cNvPr>
          <p:cNvSpPr txBox="1"/>
          <p:nvPr/>
        </p:nvSpPr>
        <p:spPr>
          <a:xfrm>
            <a:off x="1716698" y="2103711"/>
            <a:ext cx="8856606" cy="3539430"/>
          </a:xfrm>
          <a:prstGeom prst="rect">
            <a:avLst/>
          </a:prstGeom>
          <a:noFill/>
        </p:spPr>
        <p:txBody>
          <a:bodyPr wrap="square">
            <a:spAutoFit/>
          </a:bodyPr>
          <a:lstStyle/>
          <a:p>
            <a:pPr marL="285750" indent="-285750" algn="just">
              <a:buFont typeface="Wingdings" panose="05000000000000000000" pitchFamily="2" charset="2"/>
              <a:buChar char="ü"/>
            </a:pPr>
            <a:r>
              <a:rPr lang="es-MX" sz="1400" dirty="0">
                <a:latin typeface="Book Antiqua" panose="02040602050305030304" pitchFamily="18" charset="0"/>
                <a:cs typeface="Arial" panose="020B0604020202020204" pitchFamily="34" charset="0"/>
              </a:rPr>
              <a:t>Recibir y verificar que el período de recepción de expedientes se encuentre vigente y confrontar los documentos que exige el Reglamento de la Ley de Servicio Civil;</a:t>
            </a:r>
          </a:p>
          <a:p>
            <a:pPr algn="just"/>
            <a:endParaRPr lang="es-MX" sz="1400" dirty="0">
              <a:latin typeface="Book Antiqua" panose="02040602050305030304" pitchFamily="18" charset="0"/>
              <a:cs typeface="Arial" panose="020B0604020202020204" pitchFamily="34" charset="0"/>
            </a:endParaRPr>
          </a:p>
          <a:p>
            <a:pPr marL="285750" lvl="0" indent="-285750" algn="just">
              <a:buFont typeface="Wingdings" panose="05000000000000000000" pitchFamily="2" charset="2"/>
              <a:buChar char="ü"/>
            </a:pPr>
            <a:r>
              <a:rPr lang="es-MX" sz="1400" dirty="0">
                <a:latin typeface="Book Antiqua" panose="02040602050305030304" pitchFamily="18" charset="0"/>
                <a:cs typeface="Arial" panose="020B0604020202020204" pitchFamily="34" charset="0"/>
              </a:rPr>
              <a:t>Verificar que el candidato aplicó por medio del Portal de Guatempleo;</a:t>
            </a:r>
          </a:p>
          <a:p>
            <a:pPr lvl="0" algn="just"/>
            <a:endParaRPr lang="es-MX" sz="1400" dirty="0">
              <a:latin typeface="Book Antiqua" panose="02040602050305030304" pitchFamily="18" charset="0"/>
              <a:cs typeface="Arial" panose="020B0604020202020204" pitchFamily="34" charset="0"/>
            </a:endParaRPr>
          </a:p>
          <a:p>
            <a:pPr marL="285750" indent="-285750" algn="just">
              <a:buFont typeface="Wingdings" panose="05000000000000000000" pitchFamily="2" charset="2"/>
              <a:buChar char="ü"/>
            </a:pPr>
            <a:r>
              <a:rPr lang="es-MX" sz="1400" dirty="0">
                <a:latin typeface="Book Antiqua" panose="02040602050305030304" pitchFamily="18" charset="0"/>
                <a:cs typeface="Arial" panose="020B0604020202020204" pitchFamily="34" charset="0"/>
              </a:rPr>
              <a:t>Imprimir la solicitud de participación del candidato, firmarla y entregar copia al candidato;</a:t>
            </a:r>
          </a:p>
          <a:p>
            <a:pPr lvl="0" algn="just"/>
            <a:endParaRPr lang="es-MX" sz="1400" dirty="0">
              <a:latin typeface="Book Antiqua" panose="02040602050305030304" pitchFamily="18" charset="0"/>
              <a:cs typeface="Arial" panose="020B0604020202020204" pitchFamily="34" charset="0"/>
            </a:endParaRPr>
          </a:p>
          <a:p>
            <a:pPr marL="285750" lvl="0" indent="-285750" algn="just">
              <a:buFont typeface="Wingdings" panose="05000000000000000000" pitchFamily="2" charset="2"/>
              <a:buChar char="ü"/>
            </a:pPr>
            <a:r>
              <a:rPr lang="es-MX" sz="1400" dirty="0">
                <a:latin typeface="Book Antiqua" panose="02040602050305030304" pitchFamily="18" charset="0"/>
                <a:cs typeface="Arial" panose="020B0604020202020204" pitchFamily="34" charset="0"/>
              </a:rPr>
              <a:t>Imprimir la oferta de servicios (CV en línea) generada a partir de la aplicación a un puesto vacante y que la misma se encuentre completa, correcta y debidamente firmada por el candidato;</a:t>
            </a:r>
          </a:p>
          <a:p>
            <a:pPr lvl="0" algn="just"/>
            <a:endParaRPr lang="es-MX" sz="1400" dirty="0">
              <a:latin typeface="Book Antiqua" panose="02040602050305030304" pitchFamily="18" charset="0"/>
              <a:cs typeface="Arial" panose="020B0604020202020204" pitchFamily="34" charset="0"/>
            </a:endParaRPr>
          </a:p>
          <a:p>
            <a:pPr marL="285750" lvl="0" indent="-285750" algn="just">
              <a:buFont typeface="Wingdings" panose="05000000000000000000" pitchFamily="2" charset="2"/>
              <a:buChar char="ü"/>
            </a:pPr>
            <a:r>
              <a:rPr lang="es-MX" sz="1400" dirty="0">
                <a:latin typeface="Book Antiqua" panose="02040602050305030304" pitchFamily="18" charset="0"/>
                <a:cs typeface="Arial" panose="020B0604020202020204" pitchFamily="34" charset="0"/>
              </a:rPr>
              <a:t>Revisar que el candidato acredite en su expediente los documentos obligatorios; </a:t>
            </a:r>
          </a:p>
          <a:p>
            <a:pPr marL="285750" lvl="0" indent="-285750" algn="just">
              <a:buFont typeface="Wingdings" panose="05000000000000000000" pitchFamily="2" charset="2"/>
              <a:buChar char="ü"/>
            </a:pPr>
            <a:endParaRPr lang="es-MX" sz="1400" dirty="0">
              <a:latin typeface="Book Antiqua" panose="02040602050305030304" pitchFamily="18" charset="0"/>
              <a:cs typeface="Arial" panose="020B0604020202020204" pitchFamily="34" charset="0"/>
            </a:endParaRPr>
          </a:p>
          <a:p>
            <a:pPr marL="285750" indent="-285750" algn="just">
              <a:buFont typeface="Wingdings" panose="05000000000000000000" pitchFamily="2" charset="2"/>
              <a:buChar char="ü"/>
            </a:pPr>
            <a:r>
              <a:rPr lang="es-MX" sz="1400" dirty="0">
                <a:latin typeface="Book Antiqua" panose="02040602050305030304" pitchFamily="18" charset="0"/>
                <a:cs typeface="Arial" panose="020B0604020202020204" pitchFamily="34" charset="0"/>
              </a:rPr>
              <a:t>Cerrar la convocatoria el día y hora que se haya establecido; y</a:t>
            </a:r>
          </a:p>
          <a:p>
            <a:pPr marL="285750" indent="-285750" algn="just">
              <a:buFont typeface="Wingdings" panose="05000000000000000000" pitchFamily="2" charset="2"/>
              <a:buChar char="ü"/>
            </a:pPr>
            <a:endParaRPr lang="es-MX" sz="1400" dirty="0">
              <a:latin typeface="Book Antiqua" panose="02040602050305030304" pitchFamily="18" charset="0"/>
              <a:cs typeface="Arial" panose="020B0604020202020204" pitchFamily="34" charset="0"/>
            </a:endParaRPr>
          </a:p>
          <a:p>
            <a:pPr marL="285750" lvl="0" indent="-285750" algn="just">
              <a:buFont typeface="Wingdings" panose="05000000000000000000" pitchFamily="2" charset="2"/>
              <a:buChar char="ü"/>
            </a:pPr>
            <a:r>
              <a:rPr lang="es-MX" sz="1400" dirty="0">
                <a:latin typeface="Book Antiqua" panose="02040602050305030304" pitchFamily="18" charset="0"/>
                <a:cs typeface="Arial" panose="020B0604020202020204" pitchFamily="34" charset="0"/>
              </a:rPr>
              <a:t>Si no se presenta ningún candidato a entregar su expediente, debe cambiar el estado del proceso de dotación de recursos humanos en el SIARH, a “convocatoria interna desierta”.</a:t>
            </a:r>
          </a:p>
        </p:txBody>
      </p:sp>
      <p:pic>
        <p:nvPicPr>
          <p:cNvPr id="13" name="Imagen 12">
            <a:extLst>
              <a:ext uri="{FF2B5EF4-FFF2-40B4-BE49-F238E27FC236}">
                <a16:creationId xmlns:a16="http://schemas.microsoft.com/office/drawing/2014/main" id="{EB77B9D7-9743-428B-A776-1A35357CC6D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503636" y="1083792"/>
            <a:ext cx="813435" cy="813435"/>
          </a:xfrm>
          <a:prstGeom prst="rect">
            <a:avLst/>
          </a:prstGeom>
        </p:spPr>
      </p:pic>
    </p:spTree>
    <p:extLst>
      <p:ext uri="{BB962C8B-B14F-4D97-AF65-F5344CB8AC3E}">
        <p14:creationId xmlns:p14="http://schemas.microsoft.com/office/powerpoint/2010/main" val="30359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DD8A1105-6D51-C20F-0511-50945A39BFBD}"/>
              </a:ext>
            </a:extLst>
          </p:cNvPr>
          <p:cNvGrpSpPr/>
          <p:nvPr/>
        </p:nvGrpSpPr>
        <p:grpSpPr>
          <a:xfrm>
            <a:off x="10499269" y="-277588"/>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28" name="Imagen 27">
            <a:extLst>
              <a:ext uri="{FF2B5EF4-FFF2-40B4-BE49-F238E27FC236}">
                <a16:creationId xmlns:a16="http://schemas.microsoft.com/office/drawing/2014/main" id="{53602A3A-5871-29AF-B8DD-B3B45BCEF073}"/>
              </a:ext>
            </a:extLst>
          </p:cNvPr>
          <p:cNvPicPr>
            <a:picLocks noChangeAspect="1"/>
          </p:cNvPicPr>
          <p:nvPr/>
        </p:nvPicPr>
        <p:blipFill>
          <a:blip r:embed="rId3"/>
          <a:stretch>
            <a:fillRect/>
          </a:stretch>
        </p:blipFill>
        <p:spPr>
          <a:xfrm>
            <a:off x="3206058" y="2090578"/>
            <a:ext cx="559885" cy="536227"/>
          </a:xfrm>
          <a:prstGeom prst="rect">
            <a:avLst/>
          </a:prstGeom>
        </p:spPr>
      </p:pic>
      <p:pic>
        <p:nvPicPr>
          <p:cNvPr id="29" name="Imagen 28">
            <a:extLst>
              <a:ext uri="{FF2B5EF4-FFF2-40B4-BE49-F238E27FC236}">
                <a16:creationId xmlns:a16="http://schemas.microsoft.com/office/drawing/2014/main" id="{A499A8D5-DB44-2711-D5B7-AA49C0EDAA90}"/>
              </a:ext>
            </a:extLst>
          </p:cNvPr>
          <p:cNvPicPr>
            <a:picLocks noChangeAspect="1"/>
          </p:cNvPicPr>
          <p:nvPr/>
        </p:nvPicPr>
        <p:blipFill>
          <a:blip r:embed="rId4"/>
          <a:stretch>
            <a:fillRect/>
          </a:stretch>
        </p:blipFill>
        <p:spPr>
          <a:xfrm>
            <a:off x="3162687" y="3431501"/>
            <a:ext cx="646627" cy="630855"/>
          </a:xfrm>
          <a:prstGeom prst="rect">
            <a:avLst/>
          </a:prstGeom>
        </p:spPr>
      </p:pic>
      <p:grpSp>
        <p:nvGrpSpPr>
          <p:cNvPr id="41" name="Grupo 40">
            <a:extLst>
              <a:ext uri="{FF2B5EF4-FFF2-40B4-BE49-F238E27FC236}">
                <a16:creationId xmlns:a16="http://schemas.microsoft.com/office/drawing/2014/main" id="{D9390A7B-38F7-0B9A-0936-E43C4A5543F9}"/>
              </a:ext>
            </a:extLst>
          </p:cNvPr>
          <p:cNvGrpSpPr/>
          <p:nvPr/>
        </p:nvGrpSpPr>
        <p:grpSpPr>
          <a:xfrm rot="16200000">
            <a:off x="-3484040" y="3375000"/>
            <a:ext cx="7010766" cy="108000"/>
            <a:chOff x="-114000" y="6750000"/>
            <a:chExt cx="12420000" cy="108000"/>
          </a:xfrm>
        </p:grpSpPr>
        <p:sp>
          <p:nvSpPr>
            <p:cNvPr id="42" name="Rectángulo 41">
              <a:extLst>
                <a:ext uri="{FF2B5EF4-FFF2-40B4-BE49-F238E27FC236}">
                  <a16:creationId xmlns:a16="http://schemas.microsoft.com/office/drawing/2014/main" id="{336555A0-A506-BF60-1A87-D1E982AA227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3" name="Rectángulo 42">
              <a:extLst>
                <a:ext uri="{FF2B5EF4-FFF2-40B4-BE49-F238E27FC236}">
                  <a16:creationId xmlns:a16="http://schemas.microsoft.com/office/drawing/2014/main" id="{6888B821-5AB2-26CE-2D37-CF957248ACFD}"/>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4" name="Rectángulo 43">
              <a:extLst>
                <a:ext uri="{FF2B5EF4-FFF2-40B4-BE49-F238E27FC236}">
                  <a16:creationId xmlns:a16="http://schemas.microsoft.com/office/drawing/2014/main" id="{C67EA7C2-E0FB-161C-811D-618A51E16D3B}"/>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1" name="CuadroTexto 10">
            <a:extLst>
              <a:ext uri="{FF2B5EF4-FFF2-40B4-BE49-F238E27FC236}">
                <a16:creationId xmlns:a16="http://schemas.microsoft.com/office/drawing/2014/main" id="{C4B2441C-829D-4D4F-9749-A57C40DDCA28}"/>
              </a:ext>
            </a:extLst>
          </p:cNvPr>
          <p:cNvSpPr txBox="1"/>
          <p:nvPr/>
        </p:nvSpPr>
        <p:spPr>
          <a:xfrm>
            <a:off x="742504" y="2239909"/>
            <a:ext cx="4927107" cy="1384995"/>
          </a:xfrm>
          <a:prstGeom prst="rect">
            <a:avLst/>
          </a:prstGeom>
          <a:noFill/>
        </p:spPr>
        <p:txBody>
          <a:bodyPr wrap="square">
            <a:spAutoFit/>
          </a:bodyPr>
          <a:lstStyle/>
          <a:p>
            <a:pPr lvl="0" algn="just"/>
            <a:r>
              <a:rPr lang="es-GT" sz="1400" dirty="0">
                <a:solidFill>
                  <a:srgbClr val="002060"/>
                </a:solidFill>
                <a:effectLst/>
                <a:latin typeface="Book Antiqua" panose="02040602050305030304" pitchFamily="18" charset="0"/>
                <a:ea typeface="Calibri" panose="020F0502020204030204" pitchFamily="34" charset="0"/>
              </a:rPr>
              <a:t>Son las técnicas de selección y prácticas objetivas de medición que permiten evaluar determinadas características del candidato aplicando instrumentos específicos, tal como el examen de credenciales, examen técnico de conocimientos, examen de habilidades, entrevista, desempeño laboral y tiempo de servicios</a:t>
            </a:r>
            <a:endParaRPr lang="es-MX" sz="1100" dirty="0">
              <a:latin typeface="Book Antiqua" panose="02040602050305030304" pitchFamily="18" charset="0"/>
              <a:cs typeface="Arial" panose="020B0604020202020204" pitchFamily="34" charset="0"/>
            </a:endParaRPr>
          </a:p>
        </p:txBody>
      </p:sp>
      <p:pic>
        <p:nvPicPr>
          <p:cNvPr id="12" name="Imagen 11">
            <a:extLst>
              <a:ext uri="{FF2B5EF4-FFF2-40B4-BE49-F238E27FC236}">
                <a16:creationId xmlns:a16="http://schemas.microsoft.com/office/drawing/2014/main" id="{6D8EB32E-C692-4EB6-802D-0CC7608BBA99}"/>
              </a:ext>
            </a:extLst>
          </p:cNvPr>
          <p:cNvPicPr>
            <a:picLocks noChangeAspect="1"/>
          </p:cNvPicPr>
          <p:nvPr/>
        </p:nvPicPr>
        <p:blipFill>
          <a:blip r:embed="rId5"/>
          <a:stretch>
            <a:fillRect/>
          </a:stretch>
        </p:blipFill>
        <p:spPr>
          <a:xfrm>
            <a:off x="6029652" y="1849322"/>
            <a:ext cx="4904725" cy="34408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CuadroTexto 12">
            <a:extLst>
              <a:ext uri="{FF2B5EF4-FFF2-40B4-BE49-F238E27FC236}">
                <a16:creationId xmlns:a16="http://schemas.microsoft.com/office/drawing/2014/main" id="{50DB30B4-BAA4-490A-8513-C81E02EE87A2}"/>
              </a:ext>
            </a:extLst>
          </p:cNvPr>
          <p:cNvSpPr txBox="1"/>
          <p:nvPr/>
        </p:nvSpPr>
        <p:spPr>
          <a:xfrm>
            <a:off x="2254925" y="1328286"/>
            <a:ext cx="3764699" cy="344838"/>
          </a:xfrm>
          <a:prstGeom prst="rect">
            <a:avLst/>
          </a:prstGeom>
          <a:noFill/>
        </p:spPr>
        <p:txBody>
          <a:bodyPr wrap="square">
            <a:spAutoFit/>
          </a:bodyPr>
          <a:lstStyle/>
          <a:p>
            <a:pPr algn="just">
              <a:lnSpc>
                <a:spcPct val="107000"/>
              </a:lnSpc>
              <a:spcAft>
                <a:spcPts val="800"/>
              </a:spcAft>
            </a:pPr>
            <a:r>
              <a:rPr lang="es-MX" sz="16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Exámenes y envío a ONSEC  </a:t>
            </a:r>
          </a:p>
        </p:txBody>
      </p:sp>
      <p:sp>
        <p:nvSpPr>
          <p:cNvPr id="14" name="Hexágono 13">
            <a:extLst>
              <a:ext uri="{FF2B5EF4-FFF2-40B4-BE49-F238E27FC236}">
                <a16:creationId xmlns:a16="http://schemas.microsoft.com/office/drawing/2014/main" id="{B6251BCB-35DF-4689-B118-8D9525703745}"/>
              </a:ext>
            </a:extLst>
          </p:cNvPr>
          <p:cNvSpPr/>
          <p:nvPr/>
        </p:nvSpPr>
        <p:spPr>
          <a:xfrm>
            <a:off x="1025736" y="917777"/>
            <a:ext cx="1138555" cy="931545"/>
          </a:xfrm>
          <a:prstGeom prst="hexag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PASO</a:t>
            </a:r>
            <a:br>
              <a:rPr lang="es-GT" sz="1600" b="1" dirty="0">
                <a:effectLst/>
                <a:latin typeface="Book Antiqua" panose="02040602050305030304" pitchFamily="18" charset="0"/>
                <a:ea typeface="Calibri" panose="020F0502020204030204" pitchFamily="34" charset="0"/>
                <a:cs typeface="Times New Roman" panose="02020603050405020304" pitchFamily="18" charset="0"/>
              </a:rPr>
            </a:b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05</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66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DD8A1105-6D51-C20F-0511-50945A39BFBD}"/>
              </a:ext>
            </a:extLst>
          </p:cNvPr>
          <p:cNvGrpSpPr/>
          <p:nvPr/>
        </p:nvGrpSpPr>
        <p:grpSpPr>
          <a:xfrm>
            <a:off x="10499269" y="33131"/>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28" name="Imagen 27">
            <a:extLst>
              <a:ext uri="{FF2B5EF4-FFF2-40B4-BE49-F238E27FC236}">
                <a16:creationId xmlns:a16="http://schemas.microsoft.com/office/drawing/2014/main" id="{53602A3A-5871-29AF-B8DD-B3B45BCEF073}"/>
              </a:ext>
            </a:extLst>
          </p:cNvPr>
          <p:cNvPicPr>
            <a:picLocks noChangeAspect="1"/>
          </p:cNvPicPr>
          <p:nvPr/>
        </p:nvPicPr>
        <p:blipFill>
          <a:blip r:embed="rId3"/>
          <a:stretch>
            <a:fillRect/>
          </a:stretch>
        </p:blipFill>
        <p:spPr>
          <a:xfrm>
            <a:off x="3206058" y="2090578"/>
            <a:ext cx="559885" cy="536227"/>
          </a:xfrm>
          <a:prstGeom prst="rect">
            <a:avLst/>
          </a:prstGeom>
        </p:spPr>
      </p:pic>
      <p:pic>
        <p:nvPicPr>
          <p:cNvPr id="29" name="Imagen 28">
            <a:extLst>
              <a:ext uri="{FF2B5EF4-FFF2-40B4-BE49-F238E27FC236}">
                <a16:creationId xmlns:a16="http://schemas.microsoft.com/office/drawing/2014/main" id="{A499A8D5-DB44-2711-D5B7-AA49C0EDAA90}"/>
              </a:ext>
            </a:extLst>
          </p:cNvPr>
          <p:cNvPicPr>
            <a:picLocks noChangeAspect="1"/>
          </p:cNvPicPr>
          <p:nvPr/>
        </p:nvPicPr>
        <p:blipFill>
          <a:blip r:embed="rId4"/>
          <a:stretch>
            <a:fillRect/>
          </a:stretch>
        </p:blipFill>
        <p:spPr>
          <a:xfrm>
            <a:off x="3162687" y="3431501"/>
            <a:ext cx="646627" cy="630855"/>
          </a:xfrm>
          <a:prstGeom prst="rect">
            <a:avLst/>
          </a:prstGeom>
        </p:spPr>
      </p:pic>
      <p:grpSp>
        <p:nvGrpSpPr>
          <p:cNvPr id="41" name="Grupo 40">
            <a:extLst>
              <a:ext uri="{FF2B5EF4-FFF2-40B4-BE49-F238E27FC236}">
                <a16:creationId xmlns:a16="http://schemas.microsoft.com/office/drawing/2014/main" id="{D9390A7B-38F7-0B9A-0936-E43C4A5543F9}"/>
              </a:ext>
            </a:extLst>
          </p:cNvPr>
          <p:cNvGrpSpPr/>
          <p:nvPr/>
        </p:nvGrpSpPr>
        <p:grpSpPr>
          <a:xfrm rot="16200000">
            <a:off x="-3484040" y="3375000"/>
            <a:ext cx="7010766" cy="108000"/>
            <a:chOff x="-114000" y="6750000"/>
            <a:chExt cx="12420000" cy="108000"/>
          </a:xfrm>
        </p:grpSpPr>
        <p:sp>
          <p:nvSpPr>
            <p:cNvPr id="42" name="Rectángulo 41">
              <a:extLst>
                <a:ext uri="{FF2B5EF4-FFF2-40B4-BE49-F238E27FC236}">
                  <a16:creationId xmlns:a16="http://schemas.microsoft.com/office/drawing/2014/main" id="{336555A0-A506-BF60-1A87-D1E982AA227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3" name="Rectángulo 42">
              <a:extLst>
                <a:ext uri="{FF2B5EF4-FFF2-40B4-BE49-F238E27FC236}">
                  <a16:creationId xmlns:a16="http://schemas.microsoft.com/office/drawing/2014/main" id="{6888B821-5AB2-26CE-2D37-CF957248ACFD}"/>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4" name="Rectángulo 43">
              <a:extLst>
                <a:ext uri="{FF2B5EF4-FFF2-40B4-BE49-F238E27FC236}">
                  <a16:creationId xmlns:a16="http://schemas.microsoft.com/office/drawing/2014/main" id="{C67EA7C2-E0FB-161C-811D-618A51E16D3B}"/>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2" name="CuadroTexto 11">
            <a:extLst>
              <a:ext uri="{FF2B5EF4-FFF2-40B4-BE49-F238E27FC236}">
                <a16:creationId xmlns:a16="http://schemas.microsoft.com/office/drawing/2014/main" id="{01BA7577-F90A-41A4-82C4-A13C52D43729}"/>
              </a:ext>
            </a:extLst>
          </p:cNvPr>
          <p:cNvSpPr txBox="1"/>
          <p:nvPr/>
        </p:nvSpPr>
        <p:spPr>
          <a:xfrm>
            <a:off x="907741" y="597107"/>
            <a:ext cx="9345968" cy="1751057"/>
          </a:xfrm>
          <a:prstGeom prst="rect">
            <a:avLst/>
          </a:prstGeom>
          <a:noFill/>
        </p:spPr>
        <p:txBody>
          <a:bodyPr wrap="square">
            <a:spAutoFit/>
          </a:bodyPr>
          <a:lstStyle/>
          <a:p>
            <a:pPr algn="just">
              <a:lnSpc>
                <a:spcPct val="107000"/>
              </a:lnSpc>
              <a:spcAft>
                <a:spcPts val="800"/>
              </a:spcAft>
            </a:pPr>
            <a:r>
              <a:rPr lang="es-GT" sz="1600" b="1" dirty="0">
                <a:solidFill>
                  <a:srgbClr val="002060"/>
                </a:solidFill>
                <a:latin typeface="Book Antiqua" panose="02040602050305030304" pitchFamily="18" charset="0"/>
                <a:cs typeface="Times New Roman" panose="02020603050405020304" pitchFamily="18" charset="0"/>
              </a:rPr>
              <a:t>Preparación académica adicional </a:t>
            </a:r>
          </a:p>
          <a:p>
            <a:pPr algn="just"/>
            <a:r>
              <a:rPr lang="es-MX" sz="1400" dirty="0">
                <a:solidFill>
                  <a:srgbClr val="002060"/>
                </a:solidFill>
                <a:latin typeface="Book Antiqua" panose="02040602050305030304" pitchFamily="18" charset="0"/>
              </a:rPr>
              <a:t>Se refiere a la educación formal adicional debidamente acreditada por el candidato, siempre que la misma se encuentre estrictamente relacionada con la especialidad del puesto y funciones a desempeñar. </a:t>
            </a:r>
          </a:p>
          <a:p>
            <a:pPr algn="just"/>
            <a:endParaRPr lang="es-MX" sz="1400" dirty="0">
              <a:solidFill>
                <a:srgbClr val="002060"/>
              </a:solidFill>
              <a:latin typeface="Book Antiqua" panose="02040602050305030304" pitchFamily="18" charset="0"/>
            </a:endParaRPr>
          </a:p>
          <a:p>
            <a:pPr algn="just"/>
            <a:r>
              <a:rPr lang="es-MX" sz="1400" b="1" dirty="0">
                <a:solidFill>
                  <a:srgbClr val="002060"/>
                </a:solidFill>
                <a:latin typeface="Book Antiqua" panose="02040602050305030304" pitchFamily="18" charset="0"/>
              </a:rPr>
              <a:t>Para los puestos de la Serie Operativa y Serie Especializada, </a:t>
            </a:r>
            <a:r>
              <a:rPr lang="es-MX" sz="1400" dirty="0">
                <a:solidFill>
                  <a:srgbClr val="002060"/>
                </a:solidFill>
                <a:latin typeface="Book Antiqua" panose="02040602050305030304" pitchFamily="18" charset="0"/>
              </a:rPr>
              <a:t>se debe aplicar la tabla siguiente: </a:t>
            </a:r>
          </a:p>
          <a:p>
            <a:pPr algn="just"/>
            <a:endParaRPr lang="es-MX" sz="1400" dirty="0">
              <a:solidFill>
                <a:srgbClr val="002060"/>
              </a:solidFill>
              <a:latin typeface="Book Antiqua" panose="02040602050305030304" pitchFamily="18" charset="0"/>
            </a:endParaRPr>
          </a:p>
          <a:p>
            <a:pPr algn="just"/>
            <a:r>
              <a:rPr lang="es-MX" sz="1400" dirty="0">
                <a:solidFill>
                  <a:srgbClr val="002060"/>
                </a:solidFill>
                <a:latin typeface="Book Antiqua" panose="02040602050305030304" pitchFamily="18" charset="0"/>
              </a:rPr>
              <a:t>		</a:t>
            </a:r>
          </a:p>
        </p:txBody>
      </p:sp>
      <p:graphicFrame>
        <p:nvGraphicFramePr>
          <p:cNvPr id="5" name="Tabla 5">
            <a:extLst>
              <a:ext uri="{FF2B5EF4-FFF2-40B4-BE49-F238E27FC236}">
                <a16:creationId xmlns:a16="http://schemas.microsoft.com/office/drawing/2014/main" id="{9CD0B772-03A3-4970-84BB-ABE2B9D2CB41}"/>
              </a:ext>
            </a:extLst>
          </p:cNvPr>
          <p:cNvGraphicFramePr>
            <a:graphicFrameLocks noGrp="1"/>
          </p:cNvGraphicFramePr>
          <p:nvPr>
            <p:extLst>
              <p:ext uri="{D42A27DB-BD31-4B8C-83A1-F6EECF244321}">
                <p14:modId xmlns:p14="http://schemas.microsoft.com/office/powerpoint/2010/main" val="2156304450"/>
              </p:ext>
            </p:extLst>
          </p:nvPr>
        </p:nvGraphicFramePr>
        <p:xfrm>
          <a:off x="1025316" y="2194090"/>
          <a:ext cx="5181822" cy="1341120"/>
        </p:xfrm>
        <a:graphic>
          <a:graphicData uri="http://schemas.openxmlformats.org/drawingml/2006/table">
            <a:tbl>
              <a:tblPr firstRow="1" bandRow="1">
                <a:tableStyleId>{5C22544A-7EE6-4342-B048-85BDC9FD1C3A}</a:tableStyleId>
              </a:tblPr>
              <a:tblGrid>
                <a:gridCol w="2590911">
                  <a:extLst>
                    <a:ext uri="{9D8B030D-6E8A-4147-A177-3AD203B41FA5}">
                      <a16:colId xmlns:a16="http://schemas.microsoft.com/office/drawing/2014/main" val="1495162127"/>
                    </a:ext>
                  </a:extLst>
                </a:gridCol>
                <a:gridCol w="2590911">
                  <a:extLst>
                    <a:ext uri="{9D8B030D-6E8A-4147-A177-3AD203B41FA5}">
                      <a16:colId xmlns:a16="http://schemas.microsoft.com/office/drawing/2014/main" val="2399309316"/>
                    </a:ext>
                  </a:extLst>
                </a:gridCol>
              </a:tblGrid>
              <a:tr h="476158">
                <a:tc>
                  <a:txBody>
                    <a:bodyPr/>
                    <a:lstStyle/>
                    <a:p>
                      <a:pPr algn="ctr"/>
                      <a:r>
                        <a:rPr lang="es-MX" sz="1200" b="1" kern="1200" dirty="0">
                          <a:solidFill>
                            <a:srgbClr val="002060"/>
                          </a:solidFill>
                          <a:latin typeface="Book Antiqua" panose="02040602050305030304" pitchFamily="18" charset="0"/>
                          <a:ea typeface="+mn-ea"/>
                          <a:cs typeface="Times New Roman" panose="02020603050405020304" pitchFamily="18" charset="0"/>
                        </a:rPr>
                        <a:t>Condición: </a:t>
                      </a:r>
                      <a:endParaRPr lang="es-GT" sz="1200" b="1" kern="1200" dirty="0">
                        <a:solidFill>
                          <a:srgbClr val="002060"/>
                        </a:solidFill>
                        <a:latin typeface="Book Antiqua" panose="02040602050305030304" pitchFamily="18" charset="0"/>
                        <a:ea typeface="+mn-ea"/>
                        <a:cs typeface="Times New Roman" panose="02020603050405020304" pitchFamily="18" charset="0"/>
                      </a:endParaRPr>
                    </a:p>
                  </a:txBody>
                  <a:tcPr/>
                </a:tc>
                <a:tc>
                  <a:txBody>
                    <a:bodyPr/>
                    <a:lstStyle/>
                    <a:p>
                      <a:pPr algn="ctr"/>
                      <a:r>
                        <a:rPr lang="es-MX" sz="1400" b="1" kern="1200" dirty="0">
                          <a:solidFill>
                            <a:schemeClr val="bg1"/>
                          </a:solidFill>
                          <a:latin typeface="Book Antiqua" panose="02040602050305030304" pitchFamily="18" charset="0"/>
                          <a:ea typeface="+mn-ea"/>
                          <a:cs typeface="+mn-cs"/>
                        </a:rPr>
                        <a:t>Punteo:</a:t>
                      </a:r>
                    </a:p>
                    <a:p>
                      <a:pPr algn="ctr"/>
                      <a:endParaRPr lang="es-GT" sz="1400" dirty="0"/>
                    </a:p>
                  </a:txBody>
                  <a:tcPr/>
                </a:tc>
                <a:extLst>
                  <a:ext uri="{0D108BD9-81ED-4DB2-BD59-A6C34878D82A}">
                    <a16:rowId xmlns:a16="http://schemas.microsoft.com/office/drawing/2014/main" val="525627816"/>
                  </a:ext>
                </a:extLst>
              </a:tr>
              <a:tr h="756251">
                <a:tc>
                  <a:txBody>
                    <a:bodyPr/>
                    <a:lstStyle/>
                    <a:p>
                      <a:pPr algn="ctr"/>
                      <a:r>
                        <a:rPr lang="es-MX" sz="1200" b="1" kern="1200" dirty="0">
                          <a:solidFill>
                            <a:srgbClr val="002060"/>
                          </a:solidFill>
                          <a:latin typeface="Book Antiqua" panose="02040602050305030304" pitchFamily="18" charset="0"/>
                          <a:ea typeface="+mn-ea"/>
                          <a:cs typeface="Times New Roman" panose="02020603050405020304" pitchFamily="18" charset="0"/>
                        </a:rPr>
                        <a:t>Cuando el candidato acredite haber aprobado grados académicos adicionales al requisito </a:t>
                      </a:r>
                      <a:endParaRPr lang="es-GT" sz="1200" b="1" kern="1200" dirty="0">
                        <a:solidFill>
                          <a:srgbClr val="002060"/>
                        </a:solidFill>
                        <a:latin typeface="Book Antiqua" panose="02040602050305030304" pitchFamily="18" charset="0"/>
                        <a:ea typeface="+mn-ea"/>
                        <a:cs typeface="Times New Roman" panose="02020603050405020304" pitchFamily="18" charset="0"/>
                      </a:endParaRPr>
                    </a:p>
                  </a:txBody>
                  <a:tcPr/>
                </a:tc>
                <a:tc>
                  <a:txBody>
                    <a:bodyPr/>
                    <a:lstStyle/>
                    <a:p>
                      <a:pPr algn="ctr"/>
                      <a:r>
                        <a:rPr lang="es-MX" sz="1200" b="1" kern="1200" dirty="0">
                          <a:solidFill>
                            <a:srgbClr val="002060"/>
                          </a:solidFill>
                          <a:latin typeface="Book Antiqua" panose="02040602050305030304" pitchFamily="18" charset="0"/>
                          <a:ea typeface="+mn-ea"/>
                          <a:cs typeface="Times New Roman" panose="02020603050405020304" pitchFamily="18" charset="0"/>
                        </a:rPr>
                        <a:t>1 punto </a:t>
                      </a:r>
                      <a:endParaRPr lang="es-GT" sz="1200" b="1" kern="1200" dirty="0">
                        <a:solidFill>
                          <a:srgbClr val="002060"/>
                        </a:solidFill>
                        <a:latin typeface="Book Antiqua" panose="02040602050305030304" pitchFamily="18" charset="0"/>
                        <a:ea typeface="+mn-ea"/>
                        <a:cs typeface="Times New Roman" panose="02020603050405020304" pitchFamily="18" charset="0"/>
                      </a:endParaRPr>
                    </a:p>
                  </a:txBody>
                  <a:tcPr/>
                </a:tc>
                <a:extLst>
                  <a:ext uri="{0D108BD9-81ED-4DB2-BD59-A6C34878D82A}">
                    <a16:rowId xmlns:a16="http://schemas.microsoft.com/office/drawing/2014/main" val="2535842529"/>
                  </a:ext>
                </a:extLst>
              </a:tr>
            </a:tbl>
          </a:graphicData>
        </a:graphic>
      </p:graphicFrame>
      <p:pic>
        <p:nvPicPr>
          <p:cNvPr id="7" name="Imagen 6">
            <a:extLst>
              <a:ext uri="{FF2B5EF4-FFF2-40B4-BE49-F238E27FC236}">
                <a16:creationId xmlns:a16="http://schemas.microsoft.com/office/drawing/2014/main" id="{06D06C54-728F-4DFC-8C5A-DDA3AD49C1F9}"/>
              </a:ext>
            </a:extLst>
          </p:cNvPr>
          <p:cNvPicPr>
            <a:picLocks noChangeAspect="1"/>
          </p:cNvPicPr>
          <p:nvPr/>
        </p:nvPicPr>
        <p:blipFill>
          <a:blip r:embed="rId5"/>
          <a:stretch>
            <a:fillRect/>
          </a:stretch>
        </p:blipFill>
        <p:spPr>
          <a:xfrm>
            <a:off x="6468642" y="2006353"/>
            <a:ext cx="5054574" cy="4774095"/>
          </a:xfrm>
          <a:prstGeom prst="rect">
            <a:avLst/>
          </a:prstGeom>
        </p:spPr>
      </p:pic>
      <p:sp>
        <p:nvSpPr>
          <p:cNvPr id="8" name="Flecha: a la derecha 7">
            <a:extLst>
              <a:ext uri="{FF2B5EF4-FFF2-40B4-BE49-F238E27FC236}">
                <a16:creationId xmlns:a16="http://schemas.microsoft.com/office/drawing/2014/main" id="{F2FEC735-7AED-49B6-849A-6BBF0BCEE6DF}"/>
              </a:ext>
            </a:extLst>
          </p:cNvPr>
          <p:cNvSpPr/>
          <p:nvPr/>
        </p:nvSpPr>
        <p:spPr>
          <a:xfrm rot="10800000">
            <a:off x="10344660" y="2576194"/>
            <a:ext cx="628140" cy="337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0" name="Flecha: a la derecha 19">
            <a:extLst>
              <a:ext uri="{FF2B5EF4-FFF2-40B4-BE49-F238E27FC236}">
                <a16:creationId xmlns:a16="http://schemas.microsoft.com/office/drawing/2014/main" id="{B228F4E0-A7F6-40BD-8916-278BE0A2FDA8}"/>
              </a:ext>
            </a:extLst>
          </p:cNvPr>
          <p:cNvSpPr/>
          <p:nvPr/>
        </p:nvSpPr>
        <p:spPr>
          <a:xfrm rot="10800000">
            <a:off x="7824882" y="6520649"/>
            <a:ext cx="628140" cy="337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210644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DD8A1105-6D51-C20F-0511-50945A39BFBD}"/>
              </a:ext>
            </a:extLst>
          </p:cNvPr>
          <p:cNvGrpSpPr/>
          <p:nvPr/>
        </p:nvGrpSpPr>
        <p:grpSpPr>
          <a:xfrm>
            <a:off x="10499269" y="-277588"/>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28" name="Imagen 27">
            <a:extLst>
              <a:ext uri="{FF2B5EF4-FFF2-40B4-BE49-F238E27FC236}">
                <a16:creationId xmlns:a16="http://schemas.microsoft.com/office/drawing/2014/main" id="{53602A3A-5871-29AF-B8DD-B3B45BCEF073}"/>
              </a:ext>
            </a:extLst>
          </p:cNvPr>
          <p:cNvPicPr>
            <a:picLocks noChangeAspect="1"/>
          </p:cNvPicPr>
          <p:nvPr/>
        </p:nvPicPr>
        <p:blipFill>
          <a:blip r:embed="rId3"/>
          <a:stretch>
            <a:fillRect/>
          </a:stretch>
        </p:blipFill>
        <p:spPr>
          <a:xfrm>
            <a:off x="3206058" y="2090578"/>
            <a:ext cx="559885" cy="536227"/>
          </a:xfrm>
          <a:prstGeom prst="rect">
            <a:avLst/>
          </a:prstGeom>
        </p:spPr>
      </p:pic>
      <p:pic>
        <p:nvPicPr>
          <p:cNvPr id="29" name="Imagen 28">
            <a:extLst>
              <a:ext uri="{FF2B5EF4-FFF2-40B4-BE49-F238E27FC236}">
                <a16:creationId xmlns:a16="http://schemas.microsoft.com/office/drawing/2014/main" id="{A499A8D5-DB44-2711-D5B7-AA49C0EDAA90}"/>
              </a:ext>
            </a:extLst>
          </p:cNvPr>
          <p:cNvPicPr>
            <a:picLocks noChangeAspect="1"/>
          </p:cNvPicPr>
          <p:nvPr/>
        </p:nvPicPr>
        <p:blipFill>
          <a:blip r:embed="rId4"/>
          <a:stretch>
            <a:fillRect/>
          </a:stretch>
        </p:blipFill>
        <p:spPr>
          <a:xfrm>
            <a:off x="3162687" y="3431501"/>
            <a:ext cx="646627" cy="630855"/>
          </a:xfrm>
          <a:prstGeom prst="rect">
            <a:avLst/>
          </a:prstGeom>
        </p:spPr>
      </p:pic>
      <p:grpSp>
        <p:nvGrpSpPr>
          <p:cNvPr id="41" name="Grupo 40">
            <a:extLst>
              <a:ext uri="{FF2B5EF4-FFF2-40B4-BE49-F238E27FC236}">
                <a16:creationId xmlns:a16="http://schemas.microsoft.com/office/drawing/2014/main" id="{D9390A7B-38F7-0B9A-0936-E43C4A5543F9}"/>
              </a:ext>
            </a:extLst>
          </p:cNvPr>
          <p:cNvGrpSpPr/>
          <p:nvPr/>
        </p:nvGrpSpPr>
        <p:grpSpPr>
          <a:xfrm rot="16200000">
            <a:off x="-3484040" y="3375000"/>
            <a:ext cx="7010766" cy="108000"/>
            <a:chOff x="-114000" y="6750000"/>
            <a:chExt cx="12420000" cy="108000"/>
          </a:xfrm>
        </p:grpSpPr>
        <p:sp>
          <p:nvSpPr>
            <p:cNvPr id="42" name="Rectángulo 41">
              <a:extLst>
                <a:ext uri="{FF2B5EF4-FFF2-40B4-BE49-F238E27FC236}">
                  <a16:creationId xmlns:a16="http://schemas.microsoft.com/office/drawing/2014/main" id="{336555A0-A506-BF60-1A87-D1E982AA227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3" name="Rectángulo 42">
              <a:extLst>
                <a:ext uri="{FF2B5EF4-FFF2-40B4-BE49-F238E27FC236}">
                  <a16:creationId xmlns:a16="http://schemas.microsoft.com/office/drawing/2014/main" id="{6888B821-5AB2-26CE-2D37-CF957248ACFD}"/>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4" name="Rectángulo 43">
              <a:extLst>
                <a:ext uri="{FF2B5EF4-FFF2-40B4-BE49-F238E27FC236}">
                  <a16:creationId xmlns:a16="http://schemas.microsoft.com/office/drawing/2014/main" id="{C67EA7C2-E0FB-161C-811D-618A51E16D3B}"/>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9" name="CuadroTexto 18">
            <a:extLst>
              <a:ext uri="{FF2B5EF4-FFF2-40B4-BE49-F238E27FC236}">
                <a16:creationId xmlns:a16="http://schemas.microsoft.com/office/drawing/2014/main" id="{2FE4BF4E-6284-46BB-B88F-A4A15BC5E1A2}"/>
              </a:ext>
            </a:extLst>
          </p:cNvPr>
          <p:cNvSpPr txBox="1"/>
          <p:nvPr/>
        </p:nvSpPr>
        <p:spPr>
          <a:xfrm>
            <a:off x="601388" y="380536"/>
            <a:ext cx="9106270" cy="523220"/>
          </a:xfrm>
          <a:prstGeom prst="rect">
            <a:avLst/>
          </a:prstGeom>
          <a:noFill/>
        </p:spPr>
        <p:txBody>
          <a:bodyPr wrap="square">
            <a:spAutoFit/>
          </a:bodyPr>
          <a:lstStyle/>
          <a:p>
            <a:pPr algn="just"/>
            <a:r>
              <a:rPr lang="es-MX" sz="1400" dirty="0">
                <a:solidFill>
                  <a:srgbClr val="002060"/>
                </a:solidFill>
                <a:latin typeface="Book Antiqua" panose="02040602050305030304" pitchFamily="18" charset="0"/>
              </a:rPr>
              <a:t>Para los puestos de la </a:t>
            </a:r>
            <a:r>
              <a:rPr lang="es-MX" sz="1400" b="1" dirty="0">
                <a:solidFill>
                  <a:srgbClr val="002060"/>
                </a:solidFill>
                <a:latin typeface="Book Antiqua" panose="02040602050305030304" pitchFamily="18" charset="0"/>
              </a:rPr>
              <a:t>Serie Técnica, Serie Técnico Profesional, Serie Oficina, Serie Técnico Artística, Serie Informática, Serie Paramédica (clase I y II)</a:t>
            </a:r>
            <a:r>
              <a:rPr lang="es-MX" sz="1400" dirty="0">
                <a:solidFill>
                  <a:srgbClr val="002060"/>
                </a:solidFill>
                <a:latin typeface="Book Antiqua" panose="02040602050305030304" pitchFamily="18" charset="0"/>
              </a:rPr>
              <a:t>, se debe aplicar la tabla siguiente: </a:t>
            </a:r>
            <a:endParaRPr lang="es-GT" sz="1400" dirty="0">
              <a:solidFill>
                <a:srgbClr val="002060"/>
              </a:solidFill>
              <a:latin typeface="Book Antiqua" panose="02040602050305030304" pitchFamily="18" charset="0"/>
            </a:endParaRPr>
          </a:p>
        </p:txBody>
      </p:sp>
      <p:graphicFrame>
        <p:nvGraphicFramePr>
          <p:cNvPr id="20" name="Tabla 5">
            <a:extLst>
              <a:ext uri="{FF2B5EF4-FFF2-40B4-BE49-F238E27FC236}">
                <a16:creationId xmlns:a16="http://schemas.microsoft.com/office/drawing/2014/main" id="{AAE8C173-84E5-4C6C-B105-9EEFBE029A63}"/>
              </a:ext>
            </a:extLst>
          </p:cNvPr>
          <p:cNvGraphicFramePr>
            <a:graphicFrameLocks noGrp="1"/>
          </p:cNvGraphicFramePr>
          <p:nvPr>
            <p:extLst>
              <p:ext uri="{D42A27DB-BD31-4B8C-83A1-F6EECF244321}">
                <p14:modId xmlns:p14="http://schemas.microsoft.com/office/powerpoint/2010/main" val="3028460839"/>
              </p:ext>
            </p:extLst>
          </p:nvPr>
        </p:nvGraphicFramePr>
        <p:xfrm>
          <a:off x="1029810" y="994098"/>
          <a:ext cx="8753382" cy="1181148"/>
        </p:xfrm>
        <a:graphic>
          <a:graphicData uri="http://schemas.openxmlformats.org/drawingml/2006/table">
            <a:tbl>
              <a:tblPr firstRow="1" bandRow="1">
                <a:tableStyleId>{93296810-A885-4BE3-A3E7-6D5BEEA58F35}</a:tableStyleId>
              </a:tblPr>
              <a:tblGrid>
                <a:gridCol w="4374424">
                  <a:extLst>
                    <a:ext uri="{9D8B030D-6E8A-4147-A177-3AD203B41FA5}">
                      <a16:colId xmlns:a16="http://schemas.microsoft.com/office/drawing/2014/main" val="1495162127"/>
                    </a:ext>
                  </a:extLst>
                </a:gridCol>
                <a:gridCol w="4378958">
                  <a:extLst>
                    <a:ext uri="{9D8B030D-6E8A-4147-A177-3AD203B41FA5}">
                      <a16:colId xmlns:a16="http://schemas.microsoft.com/office/drawing/2014/main" val="2399309316"/>
                    </a:ext>
                  </a:extLst>
                </a:gridCol>
              </a:tblGrid>
              <a:tr h="433492">
                <a:tc>
                  <a:txBody>
                    <a:bodyPr/>
                    <a:lstStyle/>
                    <a:p>
                      <a:pPr algn="ctr"/>
                      <a:r>
                        <a:rPr lang="es-MX" sz="1200" b="1" kern="1200" dirty="0">
                          <a:solidFill>
                            <a:srgbClr val="002060"/>
                          </a:solidFill>
                          <a:latin typeface="Book Antiqua" panose="02040602050305030304" pitchFamily="18" charset="0"/>
                        </a:rPr>
                        <a:t>Condición: </a:t>
                      </a:r>
                      <a:endParaRPr lang="es-GT" sz="1200" b="1" kern="1200" dirty="0">
                        <a:solidFill>
                          <a:srgbClr val="002060"/>
                        </a:solidFill>
                        <a:latin typeface="Book Antiqua" panose="02040602050305030304" pitchFamily="18" charset="0"/>
                        <a:ea typeface="+mn-ea"/>
                        <a:cs typeface="Times New Roman" panose="02020603050405020304" pitchFamily="18" charset="0"/>
                      </a:endParaRPr>
                    </a:p>
                  </a:txBody>
                  <a:tcPr/>
                </a:tc>
                <a:tc>
                  <a:txBody>
                    <a:bodyPr/>
                    <a:lstStyle/>
                    <a:p>
                      <a:pPr algn="ctr"/>
                      <a:r>
                        <a:rPr lang="es-MX" sz="1400" b="1" kern="1200" dirty="0">
                          <a:solidFill>
                            <a:schemeClr val="bg1"/>
                          </a:solidFill>
                          <a:latin typeface="Book Antiqua" panose="02040602050305030304" pitchFamily="18" charset="0"/>
                        </a:rPr>
                        <a:t>Punteo:</a:t>
                      </a:r>
                    </a:p>
                    <a:p>
                      <a:pPr algn="ctr"/>
                      <a:endParaRPr lang="es-GT" sz="1400" dirty="0">
                        <a:latin typeface="Book Antiqua" panose="02040602050305030304" pitchFamily="18" charset="0"/>
                      </a:endParaRPr>
                    </a:p>
                  </a:txBody>
                  <a:tcPr/>
                </a:tc>
                <a:extLst>
                  <a:ext uri="{0D108BD9-81ED-4DB2-BD59-A6C34878D82A}">
                    <a16:rowId xmlns:a16="http://schemas.microsoft.com/office/drawing/2014/main" val="525627816"/>
                  </a:ext>
                </a:extLst>
              </a:tr>
              <a:tr h="662988">
                <a:tc>
                  <a:txBody>
                    <a:bodyPr/>
                    <a:lstStyle/>
                    <a:p>
                      <a:pPr algn="just"/>
                      <a:r>
                        <a:rPr lang="es-MX" sz="1200" kern="1200" dirty="0">
                          <a:solidFill>
                            <a:srgbClr val="002060"/>
                          </a:solidFill>
                          <a:latin typeface="Book Antiqua" panose="02040602050305030304" pitchFamily="18" charset="0"/>
                        </a:rPr>
                        <a:t>Cuando el candidato acredite haber aprobado semestres universitarios adicionales al requisito</a:t>
                      </a:r>
                      <a:endParaRPr lang="es-MX" sz="1200" b="0" i="0" u="none" strike="noStrike" kern="1200" baseline="0" dirty="0">
                        <a:solidFill>
                          <a:schemeClr val="dk1"/>
                        </a:solidFill>
                        <a:latin typeface="Book Antiqua" panose="02040602050305030304" pitchFamily="18" charset="0"/>
                        <a:ea typeface="+mn-ea"/>
                        <a:cs typeface="+mn-cs"/>
                      </a:endParaRPr>
                    </a:p>
                  </a:txBody>
                  <a:tcPr/>
                </a:tc>
                <a:tc>
                  <a:txBody>
                    <a:bodyPr/>
                    <a:lstStyle/>
                    <a:p>
                      <a:pPr algn="ctr"/>
                      <a:r>
                        <a:rPr lang="es-MX" sz="1200" b="1" kern="1200" dirty="0">
                          <a:solidFill>
                            <a:srgbClr val="002060"/>
                          </a:solidFill>
                          <a:latin typeface="Book Antiqua" panose="02040602050305030304" pitchFamily="18" charset="0"/>
                        </a:rPr>
                        <a:t>1 punto </a:t>
                      </a:r>
                      <a:endParaRPr lang="es-GT" sz="1200" b="1" kern="1200" dirty="0">
                        <a:solidFill>
                          <a:srgbClr val="002060"/>
                        </a:solidFill>
                        <a:latin typeface="Book Antiqua" panose="02040602050305030304" pitchFamily="18" charset="0"/>
                        <a:ea typeface="+mn-ea"/>
                        <a:cs typeface="Times New Roman" panose="02020603050405020304" pitchFamily="18" charset="0"/>
                      </a:endParaRPr>
                    </a:p>
                  </a:txBody>
                  <a:tcPr/>
                </a:tc>
                <a:extLst>
                  <a:ext uri="{0D108BD9-81ED-4DB2-BD59-A6C34878D82A}">
                    <a16:rowId xmlns:a16="http://schemas.microsoft.com/office/drawing/2014/main" val="2535842529"/>
                  </a:ext>
                </a:extLst>
              </a:tr>
            </a:tbl>
          </a:graphicData>
        </a:graphic>
      </p:graphicFrame>
      <p:pic>
        <p:nvPicPr>
          <p:cNvPr id="4" name="Imagen 3">
            <a:extLst>
              <a:ext uri="{FF2B5EF4-FFF2-40B4-BE49-F238E27FC236}">
                <a16:creationId xmlns:a16="http://schemas.microsoft.com/office/drawing/2014/main" id="{73FFE2EB-1BBB-4CE3-ACEE-A5D098738D81}"/>
              </a:ext>
            </a:extLst>
          </p:cNvPr>
          <p:cNvPicPr>
            <a:picLocks noChangeAspect="1"/>
          </p:cNvPicPr>
          <p:nvPr/>
        </p:nvPicPr>
        <p:blipFill>
          <a:blip r:embed="rId5"/>
          <a:stretch>
            <a:fillRect/>
          </a:stretch>
        </p:blipFill>
        <p:spPr>
          <a:xfrm>
            <a:off x="2222483" y="2425858"/>
            <a:ext cx="6203576" cy="331694"/>
          </a:xfrm>
          <a:prstGeom prst="rect">
            <a:avLst/>
          </a:prstGeom>
        </p:spPr>
      </p:pic>
      <p:sp>
        <p:nvSpPr>
          <p:cNvPr id="21" name="Flecha: a la derecha 20">
            <a:extLst>
              <a:ext uri="{FF2B5EF4-FFF2-40B4-BE49-F238E27FC236}">
                <a16:creationId xmlns:a16="http://schemas.microsoft.com/office/drawing/2014/main" id="{7B5706AC-1C6E-4E1F-B07D-24B62761DD23}"/>
              </a:ext>
            </a:extLst>
          </p:cNvPr>
          <p:cNvSpPr/>
          <p:nvPr/>
        </p:nvSpPr>
        <p:spPr>
          <a:xfrm rot="10800000">
            <a:off x="5467861" y="2458129"/>
            <a:ext cx="628140" cy="337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3" name="CuadroTexto 22">
            <a:extLst>
              <a:ext uri="{FF2B5EF4-FFF2-40B4-BE49-F238E27FC236}">
                <a16:creationId xmlns:a16="http://schemas.microsoft.com/office/drawing/2014/main" id="{F6A66F62-727B-4714-A39D-CF476D142A1E}"/>
              </a:ext>
            </a:extLst>
          </p:cNvPr>
          <p:cNvSpPr txBox="1"/>
          <p:nvPr/>
        </p:nvSpPr>
        <p:spPr>
          <a:xfrm>
            <a:off x="1535075" y="3028899"/>
            <a:ext cx="8493711" cy="523220"/>
          </a:xfrm>
          <a:prstGeom prst="rect">
            <a:avLst/>
          </a:prstGeom>
          <a:noFill/>
        </p:spPr>
        <p:txBody>
          <a:bodyPr wrap="square">
            <a:spAutoFit/>
          </a:bodyPr>
          <a:lstStyle/>
          <a:p>
            <a:pPr algn="just"/>
            <a:r>
              <a:rPr lang="es-MX" sz="1400" dirty="0">
                <a:solidFill>
                  <a:srgbClr val="002060"/>
                </a:solidFill>
                <a:latin typeface="Book Antiqua" panose="02040602050305030304" pitchFamily="18" charset="0"/>
              </a:rPr>
              <a:t>Para los puestos de la </a:t>
            </a:r>
            <a:r>
              <a:rPr lang="es-MX" sz="1400" b="1" dirty="0">
                <a:solidFill>
                  <a:srgbClr val="002060"/>
                </a:solidFill>
                <a:latin typeface="Book Antiqua" panose="02040602050305030304" pitchFamily="18" charset="0"/>
              </a:rPr>
              <a:t>Serie Asistencia Profesional y Serie Paramédica (clase III en adelante</a:t>
            </a:r>
            <a:r>
              <a:rPr lang="es-MX" sz="1400" dirty="0">
                <a:solidFill>
                  <a:srgbClr val="002060"/>
                </a:solidFill>
                <a:latin typeface="Book Antiqua" panose="02040602050305030304" pitchFamily="18" charset="0"/>
              </a:rPr>
              <a:t>), se debe aplicar la tabla siguiente: </a:t>
            </a:r>
            <a:endParaRPr lang="es-GT" sz="1400" dirty="0">
              <a:solidFill>
                <a:srgbClr val="002060"/>
              </a:solidFill>
              <a:latin typeface="Book Antiqua" panose="02040602050305030304" pitchFamily="18" charset="0"/>
            </a:endParaRPr>
          </a:p>
        </p:txBody>
      </p:sp>
      <p:graphicFrame>
        <p:nvGraphicFramePr>
          <p:cNvPr id="24" name="Tabla 5">
            <a:extLst>
              <a:ext uri="{FF2B5EF4-FFF2-40B4-BE49-F238E27FC236}">
                <a16:creationId xmlns:a16="http://schemas.microsoft.com/office/drawing/2014/main" id="{2E4E276D-41CD-4B42-9887-3C7CECA5FDBF}"/>
              </a:ext>
            </a:extLst>
          </p:cNvPr>
          <p:cNvGraphicFramePr>
            <a:graphicFrameLocks noGrp="1"/>
          </p:cNvGraphicFramePr>
          <p:nvPr>
            <p:extLst>
              <p:ext uri="{D42A27DB-BD31-4B8C-83A1-F6EECF244321}">
                <p14:modId xmlns:p14="http://schemas.microsoft.com/office/powerpoint/2010/main" val="812769085"/>
              </p:ext>
            </p:extLst>
          </p:nvPr>
        </p:nvGraphicFramePr>
        <p:xfrm>
          <a:off x="1029810" y="3760184"/>
          <a:ext cx="8753382" cy="1188720"/>
        </p:xfrm>
        <a:graphic>
          <a:graphicData uri="http://schemas.openxmlformats.org/drawingml/2006/table">
            <a:tbl>
              <a:tblPr firstRow="1" bandRow="1">
                <a:tableStyleId>{21E4AEA4-8DFA-4A89-87EB-49C32662AFE0}</a:tableStyleId>
              </a:tblPr>
              <a:tblGrid>
                <a:gridCol w="4374424">
                  <a:extLst>
                    <a:ext uri="{9D8B030D-6E8A-4147-A177-3AD203B41FA5}">
                      <a16:colId xmlns:a16="http://schemas.microsoft.com/office/drawing/2014/main" val="1495162127"/>
                    </a:ext>
                  </a:extLst>
                </a:gridCol>
                <a:gridCol w="4378958">
                  <a:extLst>
                    <a:ext uri="{9D8B030D-6E8A-4147-A177-3AD203B41FA5}">
                      <a16:colId xmlns:a16="http://schemas.microsoft.com/office/drawing/2014/main" val="2399309316"/>
                    </a:ext>
                  </a:extLst>
                </a:gridCol>
              </a:tblGrid>
              <a:tr h="364737">
                <a:tc>
                  <a:txBody>
                    <a:bodyPr/>
                    <a:lstStyle/>
                    <a:p>
                      <a:pPr algn="ctr"/>
                      <a:r>
                        <a:rPr lang="es-MX" sz="1200" b="1" kern="1200" dirty="0">
                          <a:solidFill>
                            <a:srgbClr val="002060"/>
                          </a:solidFill>
                          <a:latin typeface="Book Antiqua" panose="02040602050305030304" pitchFamily="18" charset="0"/>
                        </a:rPr>
                        <a:t>Condición: </a:t>
                      </a:r>
                      <a:endParaRPr lang="es-GT" sz="1200" b="1" kern="1200" dirty="0">
                        <a:solidFill>
                          <a:srgbClr val="002060"/>
                        </a:solidFill>
                        <a:latin typeface="Book Antiqua" panose="02040602050305030304" pitchFamily="18" charset="0"/>
                        <a:ea typeface="+mn-ea"/>
                        <a:cs typeface="Times New Roman" panose="02020603050405020304" pitchFamily="18" charset="0"/>
                      </a:endParaRPr>
                    </a:p>
                  </a:txBody>
                  <a:tcPr/>
                </a:tc>
                <a:tc>
                  <a:txBody>
                    <a:bodyPr/>
                    <a:lstStyle/>
                    <a:p>
                      <a:pPr algn="ctr"/>
                      <a:r>
                        <a:rPr lang="es-MX" sz="1200" b="1" kern="1200" dirty="0">
                          <a:solidFill>
                            <a:schemeClr val="bg1"/>
                          </a:solidFill>
                          <a:latin typeface="Book Antiqua" panose="02040602050305030304" pitchFamily="18" charset="0"/>
                        </a:rPr>
                        <a:t>Punteo:</a:t>
                      </a:r>
                    </a:p>
                    <a:p>
                      <a:pPr algn="ctr"/>
                      <a:endParaRPr lang="es-GT" sz="1200" dirty="0">
                        <a:latin typeface="Book Antiqua" panose="02040602050305030304" pitchFamily="18" charset="0"/>
                      </a:endParaRPr>
                    </a:p>
                  </a:txBody>
                  <a:tcPr/>
                </a:tc>
                <a:extLst>
                  <a:ext uri="{0D108BD9-81ED-4DB2-BD59-A6C34878D82A}">
                    <a16:rowId xmlns:a16="http://schemas.microsoft.com/office/drawing/2014/main" val="525627816"/>
                  </a:ext>
                </a:extLst>
              </a:tr>
              <a:tr h="557834">
                <a:tc>
                  <a:txBody>
                    <a:bodyPr/>
                    <a:lstStyle/>
                    <a:p>
                      <a:pPr algn="just"/>
                      <a:r>
                        <a:rPr lang="es-GT" sz="1200" kern="1200" dirty="0">
                          <a:solidFill>
                            <a:srgbClr val="002060"/>
                          </a:solidFill>
                          <a:latin typeface="Book Antiqua" panose="02040602050305030304" pitchFamily="18" charset="0"/>
                        </a:rPr>
                        <a:t>Cuando el candidato acredite pensum cerrado en una carrera universitaria a nivel de licenciatura o título universitario a nivel de licenciatura </a:t>
                      </a:r>
                      <a:r>
                        <a:rPr lang="es-GT" sz="1800" b="0" u="none" strike="noStrike" kern="1200" baseline="0" dirty="0">
                          <a:solidFill>
                            <a:schemeClr val="dk1"/>
                          </a:solidFill>
                        </a:rPr>
                        <a:t>	</a:t>
                      </a:r>
                      <a:endParaRPr lang="es-GT" sz="1800" b="0" i="0" u="none" strike="noStrike" kern="1200" baseline="0" dirty="0">
                        <a:solidFill>
                          <a:schemeClr val="dk1"/>
                        </a:solidFill>
                        <a:latin typeface="+mn-lt"/>
                        <a:ea typeface="+mn-ea"/>
                        <a:cs typeface="+mn-cs"/>
                      </a:endParaRPr>
                    </a:p>
                  </a:txBody>
                  <a:tcPr/>
                </a:tc>
                <a:tc>
                  <a:txBody>
                    <a:bodyPr/>
                    <a:lstStyle/>
                    <a:p>
                      <a:pPr algn="ctr"/>
                      <a:r>
                        <a:rPr lang="es-MX" sz="1200" b="1" kern="1200" dirty="0">
                          <a:solidFill>
                            <a:srgbClr val="002060"/>
                          </a:solidFill>
                          <a:latin typeface="Book Antiqua" panose="02040602050305030304" pitchFamily="18" charset="0"/>
                        </a:rPr>
                        <a:t>1 punto </a:t>
                      </a:r>
                      <a:endParaRPr lang="es-GT" sz="1200" b="1" kern="1200" dirty="0">
                        <a:solidFill>
                          <a:srgbClr val="002060"/>
                        </a:solidFill>
                        <a:latin typeface="Book Antiqua" panose="02040602050305030304" pitchFamily="18" charset="0"/>
                        <a:ea typeface="+mn-ea"/>
                        <a:cs typeface="Times New Roman" panose="02020603050405020304" pitchFamily="18" charset="0"/>
                      </a:endParaRPr>
                    </a:p>
                  </a:txBody>
                  <a:tcPr/>
                </a:tc>
                <a:extLst>
                  <a:ext uri="{0D108BD9-81ED-4DB2-BD59-A6C34878D82A}">
                    <a16:rowId xmlns:a16="http://schemas.microsoft.com/office/drawing/2014/main" val="2535842529"/>
                  </a:ext>
                </a:extLst>
              </a:tr>
            </a:tbl>
          </a:graphicData>
        </a:graphic>
      </p:graphicFrame>
      <p:pic>
        <p:nvPicPr>
          <p:cNvPr id="8" name="Imagen 7">
            <a:extLst>
              <a:ext uri="{FF2B5EF4-FFF2-40B4-BE49-F238E27FC236}">
                <a16:creationId xmlns:a16="http://schemas.microsoft.com/office/drawing/2014/main" id="{11445B58-5095-4175-95C2-80D80CB715DF}"/>
              </a:ext>
            </a:extLst>
          </p:cNvPr>
          <p:cNvPicPr>
            <a:picLocks noChangeAspect="1"/>
          </p:cNvPicPr>
          <p:nvPr/>
        </p:nvPicPr>
        <p:blipFill>
          <a:blip r:embed="rId6"/>
          <a:stretch>
            <a:fillRect/>
          </a:stretch>
        </p:blipFill>
        <p:spPr>
          <a:xfrm>
            <a:off x="2151007" y="5344581"/>
            <a:ext cx="6167718" cy="421341"/>
          </a:xfrm>
          <a:prstGeom prst="rect">
            <a:avLst/>
          </a:prstGeom>
        </p:spPr>
      </p:pic>
      <p:sp>
        <p:nvSpPr>
          <p:cNvPr id="27" name="Flecha: a la derecha 26">
            <a:extLst>
              <a:ext uri="{FF2B5EF4-FFF2-40B4-BE49-F238E27FC236}">
                <a16:creationId xmlns:a16="http://schemas.microsoft.com/office/drawing/2014/main" id="{C4D0D43C-5159-41B0-8744-94C1B5D0AE15}"/>
              </a:ext>
            </a:extLst>
          </p:cNvPr>
          <p:cNvSpPr/>
          <p:nvPr/>
        </p:nvSpPr>
        <p:spPr>
          <a:xfrm rot="10800000">
            <a:off x="6792113" y="5386575"/>
            <a:ext cx="628140" cy="337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317042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DD8A1105-6D51-C20F-0511-50945A39BFBD}"/>
              </a:ext>
            </a:extLst>
          </p:cNvPr>
          <p:cNvGrpSpPr/>
          <p:nvPr/>
        </p:nvGrpSpPr>
        <p:grpSpPr>
          <a:xfrm>
            <a:off x="10499269" y="-277588"/>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28" name="Imagen 27">
            <a:extLst>
              <a:ext uri="{FF2B5EF4-FFF2-40B4-BE49-F238E27FC236}">
                <a16:creationId xmlns:a16="http://schemas.microsoft.com/office/drawing/2014/main" id="{53602A3A-5871-29AF-B8DD-B3B45BCEF073}"/>
              </a:ext>
            </a:extLst>
          </p:cNvPr>
          <p:cNvPicPr>
            <a:picLocks noChangeAspect="1"/>
          </p:cNvPicPr>
          <p:nvPr/>
        </p:nvPicPr>
        <p:blipFill>
          <a:blip r:embed="rId3"/>
          <a:stretch>
            <a:fillRect/>
          </a:stretch>
        </p:blipFill>
        <p:spPr>
          <a:xfrm>
            <a:off x="3206058" y="2090578"/>
            <a:ext cx="559885" cy="536227"/>
          </a:xfrm>
          <a:prstGeom prst="rect">
            <a:avLst/>
          </a:prstGeom>
        </p:spPr>
      </p:pic>
      <p:pic>
        <p:nvPicPr>
          <p:cNvPr id="29" name="Imagen 28">
            <a:extLst>
              <a:ext uri="{FF2B5EF4-FFF2-40B4-BE49-F238E27FC236}">
                <a16:creationId xmlns:a16="http://schemas.microsoft.com/office/drawing/2014/main" id="{A499A8D5-DB44-2711-D5B7-AA49C0EDAA90}"/>
              </a:ext>
            </a:extLst>
          </p:cNvPr>
          <p:cNvPicPr>
            <a:picLocks noChangeAspect="1"/>
          </p:cNvPicPr>
          <p:nvPr/>
        </p:nvPicPr>
        <p:blipFill>
          <a:blip r:embed="rId4"/>
          <a:stretch>
            <a:fillRect/>
          </a:stretch>
        </p:blipFill>
        <p:spPr>
          <a:xfrm>
            <a:off x="3162687" y="3431501"/>
            <a:ext cx="646627" cy="630855"/>
          </a:xfrm>
          <a:prstGeom prst="rect">
            <a:avLst/>
          </a:prstGeom>
        </p:spPr>
      </p:pic>
      <p:grpSp>
        <p:nvGrpSpPr>
          <p:cNvPr id="41" name="Grupo 40">
            <a:extLst>
              <a:ext uri="{FF2B5EF4-FFF2-40B4-BE49-F238E27FC236}">
                <a16:creationId xmlns:a16="http://schemas.microsoft.com/office/drawing/2014/main" id="{D9390A7B-38F7-0B9A-0936-E43C4A5543F9}"/>
              </a:ext>
            </a:extLst>
          </p:cNvPr>
          <p:cNvGrpSpPr/>
          <p:nvPr/>
        </p:nvGrpSpPr>
        <p:grpSpPr>
          <a:xfrm rot="16200000">
            <a:off x="-3484040" y="3375000"/>
            <a:ext cx="7010766" cy="108000"/>
            <a:chOff x="-114000" y="6750000"/>
            <a:chExt cx="12420000" cy="108000"/>
          </a:xfrm>
        </p:grpSpPr>
        <p:sp>
          <p:nvSpPr>
            <p:cNvPr id="42" name="Rectángulo 41">
              <a:extLst>
                <a:ext uri="{FF2B5EF4-FFF2-40B4-BE49-F238E27FC236}">
                  <a16:creationId xmlns:a16="http://schemas.microsoft.com/office/drawing/2014/main" id="{336555A0-A506-BF60-1A87-D1E982AA227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3" name="Rectángulo 42">
              <a:extLst>
                <a:ext uri="{FF2B5EF4-FFF2-40B4-BE49-F238E27FC236}">
                  <a16:creationId xmlns:a16="http://schemas.microsoft.com/office/drawing/2014/main" id="{6888B821-5AB2-26CE-2D37-CF957248ACFD}"/>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4" name="Rectángulo 43">
              <a:extLst>
                <a:ext uri="{FF2B5EF4-FFF2-40B4-BE49-F238E27FC236}">
                  <a16:creationId xmlns:a16="http://schemas.microsoft.com/office/drawing/2014/main" id="{C67EA7C2-E0FB-161C-811D-618A51E16D3B}"/>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graphicFrame>
        <p:nvGraphicFramePr>
          <p:cNvPr id="24" name="Tabla 5">
            <a:extLst>
              <a:ext uri="{FF2B5EF4-FFF2-40B4-BE49-F238E27FC236}">
                <a16:creationId xmlns:a16="http://schemas.microsoft.com/office/drawing/2014/main" id="{2E4E276D-41CD-4B42-9887-3C7CECA5FDBF}"/>
              </a:ext>
            </a:extLst>
          </p:cNvPr>
          <p:cNvGraphicFramePr>
            <a:graphicFrameLocks noGrp="1"/>
          </p:cNvGraphicFramePr>
          <p:nvPr>
            <p:extLst>
              <p:ext uri="{D42A27DB-BD31-4B8C-83A1-F6EECF244321}">
                <p14:modId xmlns:p14="http://schemas.microsoft.com/office/powerpoint/2010/main" val="2749773605"/>
              </p:ext>
            </p:extLst>
          </p:nvPr>
        </p:nvGraphicFramePr>
        <p:xfrm>
          <a:off x="1056791" y="1627975"/>
          <a:ext cx="8753382" cy="1015034"/>
        </p:xfrm>
        <a:graphic>
          <a:graphicData uri="http://schemas.openxmlformats.org/drawingml/2006/table">
            <a:tbl>
              <a:tblPr firstRow="1" bandRow="1">
                <a:tableStyleId>{00A15C55-8517-42AA-B614-E9B94910E393}</a:tableStyleId>
              </a:tblPr>
              <a:tblGrid>
                <a:gridCol w="4374424">
                  <a:extLst>
                    <a:ext uri="{9D8B030D-6E8A-4147-A177-3AD203B41FA5}">
                      <a16:colId xmlns:a16="http://schemas.microsoft.com/office/drawing/2014/main" val="1495162127"/>
                    </a:ext>
                  </a:extLst>
                </a:gridCol>
                <a:gridCol w="4378958">
                  <a:extLst>
                    <a:ext uri="{9D8B030D-6E8A-4147-A177-3AD203B41FA5}">
                      <a16:colId xmlns:a16="http://schemas.microsoft.com/office/drawing/2014/main" val="2399309316"/>
                    </a:ext>
                  </a:extLst>
                </a:gridCol>
              </a:tblGrid>
              <a:tr h="364737">
                <a:tc>
                  <a:txBody>
                    <a:bodyPr/>
                    <a:lstStyle/>
                    <a:p>
                      <a:pPr algn="ctr"/>
                      <a:r>
                        <a:rPr lang="es-MX" sz="1200" b="1" kern="1200" dirty="0">
                          <a:solidFill>
                            <a:srgbClr val="002060"/>
                          </a:solidFill>
                        </a:rPr>
                        <a:t>Condición: </a:t>
                      </a:r>
                      <a:endParaRPr lang="es-GT" sz="1200" b="1" kern="1200" dirty="0">
                        <a:solidFill>
                          <a:srgbClr val="002060"/>
                        </a:solidFill>
                        <a:latin typeface="Book Antiqua" panose="02040602050305030304" pitchFamily="18" charset="0"/>
                        <a:ea typeface="+mn-ea"/>
                        <a:cs typeface="Times New Roman" panose="02020603050405020304" pitchFamily="18" charset="0"/>
                      </a:endParaRPr>
                    </a:p>
                  </a:txBody>
                  <a:tcPr/>
                </a:tc>
                <a:tc>
                  <a:txBody>
                    <a:bodyPr/>
                    <a:lstStyle/>
                    <a:p>
                      <a:pPr algn="ctr"/>
                      <a:r>
                        <a:rPr lang="es-MX" sz="1200" b="1" kern="1200" dirty="0">
                          <a:solidFill>
                            <a:schemeClr val="bg1"/>
                          </a:solidFill>
                        </a:rPr>
                        <a:t>Punteo:</a:t>
                      </a:r>
                    </a:p>
                    <a:p>
                      <a:pPr algn="ctr"/>
                      <a:endParaRPr lang="es-GT" sz="1200" dirty="0">
                        <a:latin typeface="Book Antiqua" panose="02040602050305030304" pitchFamily="18" charset="0"/>
                      </a:endParaRPr>
                    </a:p>
                  </a:txBody>
                  <a:tcPr/>
                </a:tc>
                <a:extLst>
                  <a:ext uri="{0D108BD9-81ED-4DB2-BD59-A6C34878D82A}">
                    <a16:rowId xmlns:a16="http://schemas.microsoft.com/office/drawing/2014/main" val="525627816"/>
                  </a:ext>
                </a:extLst>
              </a:tr>
              <a:tr h="557834">
                <a:tc>
                  <a:txBody>
                    <a:bodyPr/>
                    <a:lstStyle/>
                    <a:p>
                      <a:pPr algn="just"/>
                      <a:r>
                        <a:rPr lang="es-MX" sz="1200" kern="1200" dirty="0">
                          <a:solidFill>
                            <a:srgbClr val="002060"/>
                          </a:solidFill>
                          <a:latin typeface="Book Antiqua" panose="02040602050305030304" pitchFamily="18" charset="0"/>
                          <a:ea typeface="+mn-ea"/>
                          <a:cs typeface="+mn-cs"/>
                        </a:rPr>
                        <a:t>Cuando el candidato acredite Post grado o título de maestría </a:t>
                      </a:r>
                      <a:r>
                        <a:rPr lang="es-MX" sz="1800" b="0" i="0" u="none" strike="noStrike" kern="1200" baseline="0" dirty="0">
                          <a:solidFill>
                            <a:schemeClr val="dk1"/>
                          </a:solidFill>
                          <a:latin typeface="+mn-lt"/>
                          <a:ea typeface="+mn-ea"/>
                          <a:cs typeface="+mn-cs"/>
                        </a:rPr>
                        <a:t>	</a:t>
                      </a:r>
                    </a:p>
                  </a:txBody>
                  <a:tcPr/>
                </a:tc>
                <a:tc>
                  <a:txBody>
                    <a:bodyPr/>
                    <a:lstStyle/>
                    <a:p>
                      <a:pPr algn="ctr"/>
                      <a:r>
                        <a:rPr lang="es-MX" sz="1200" b="1" kern="1200" dirty="0">
                          <a:solidFill>
                            <a:srgbClr val="002060"/>
                          </a:solidFill>
                        </a:rPr>
                        <a:t>1 punto </a:t>
                      </a:r>
                      <a:endParaRPr lang="es-GT" sz="1200" b="1" kern="1200" dirty="0">
                        <a:solidFill>
                          <a:srgbClr val="002060"/>
                        </a:solidFill>
                        <a:latin typeface="Book Antiqua" panose="02040602050305030304" pitchFamily="18" charset="0"/>
                        <a:ea typeface="+mn-ea"/>
                        <a:cs typeface="Times New Roman" panose="02020603050405020304" pitchFamily="18" charset="0"/>
                      </a:endParaRPr>
                    </a:p>
                  </a:txBody>
                  <a:tcPr/>
                </a:tc>
                <a:extLst>
                  <a:ext uri="{0D108BD9-81ED-4DB2-BD59-A6C34878D82A}">
                    <a16:rowId xmlns:a16="http://schemas.microsoft.com/office/drawing/2014/main" val="2535842529"/>
                  </a:ext>
                </a:extLst>
              </a:tr>
            </a:tbl>
          </a:graphicData>
        </a:graphic>
      </p:graphicFrame>
      <p:sp>
        <p:nvSpPr>
          <p:cNvPr id="22" name="CuadroTexto 21">
            <a:extLst>
              <a:ext uri="{FF2B5EF4-FFF2-40B4-BE49-F238E27FC236}">
                <a16:creationId xmlns:a16="http://schemas.microsoft.com/office/drawing/2014/main" id="{B7C7A64B-C2A7-46E4-AC5F-08209C19C825}"/>
              </a:ext>
            </a:extLst>
          </p:cNvPr>
          <p:cNvSpPr txBox="1"/>
          <p:nvPr/>
        </p:nvSpPr>
        <p:spPr>
          <a:xfrm>
            <a:off x="1165542" y="718607"/>
            <a:ext cx="8644631" cy="523220"/>
          </a:xfrm>
          <a:prstGeom prst="rect">
            <a:avLst/>
          </a:prstGeom>
          <a:noFill/>
        </p:spPr>
        <p:txBody>
          <a:bodyPr wrap="square">
            <a:spAutoFit/>
          </a:bodyPr>
          <a:lstStyle/>
          <a:p>
            <a:r>
              <a:rPr lang="es-MX" sz="1400" dirty="0">
                <a:solidFill>
                  <a:srgbClr val="002060"/>
                </a:solidFill>
                <a:latin typeface="Book Antiqua" panose="02040602050305030304" pitchFamily="18" charset="0"/>
              </a:rPr>
              <a:t>Para los puestos de la </a:t>
            </a:r>
            <a:r>
              <a:rPr lang="es-MX" sz="1400" b="1" dirty="0">
                <a:solidFill>
                  <a:srgbClr val="002060"/>
                </a:solidFill>
                <a:latin typeface="Book Antiqua" panose="02040602050305030304" pitchFamily="18" charset="0"/>
              </a:rPr>
              <a:t>Serie Profesional y Serie Asesoría Profesional Especializada*</a:t>
            </a:r>
            <a:r>
              <a:rPr lang="es-MX" sz="1400" dirty="0">
                <a:solidFill>
                  <a:srgbClr val="002060"/>
                </a:solidFill>
                <a:latin typeface="Book Antiqua" panose="02040602050305030304" pitchFamily="18" charset="0"/>
              </a:rPr>
              <a:t>, se debe aplicar la tabla siguiente: </a:t>
            </a:r>
            <a:endParaRPr lang="es-GT" sz="1400" dirty="0">
              <a:solidFill>
                <a:srgbClr val="002060"/>
              </a:solidFill>
              <a:latin typeface="Book Antiqua" panose="02040602050305030304" pitchFamily="18" charset="0"/>
            </a:endParaRPr>
          </a:p>
        </p:txBody>
      </p:sp>
      <p:pic>
        <p:nvPicPr>
          <p:cNvPr id="5" name="Imagen 4">
            <a:extLst>
              <a:ext uri="{FF2B5EF4-FFF2-40B4-BE49-F238E27FC236}">
                <a16:creationId xmlns:a16="http://schemas.microsoft.com/office/drawing/2014/main" id="{71525906-6F4C-4915-A71D-7176BC494F63}"/>
              </a:ext>
            </a:extLst>
          </p:cNvPr>
          <p:cNvPicPr>
            <a:picLocks noChangeAspect="1"/>
          </p:cNvPicPr>
          <p:nvPr/>
        </p:nvPicPr>
        <p:blipFill>
          <a:blip r:embed="rId5"/>
          <a:stretch>
            <a:fillRect/>
          </a:stretch>
        </p:blipFill>
        <p:spPr>
          <a:xfrm>
            <a:off x="1804256" y="2845031"/>
            <a:ext cx="6275294" cy="439271"/>
          </a:xfrm>
          <a:prstGeom prst="rect">
            <a:avLst/>
          </a:prstGeom>
        </p:spPr>
      </p:pic>
      <p:sp>
        <p:nvSpPr>
          <p:cNvPr id="27" name="Flecha: a la derecha 26">
            <a:extLst>
              <a:ext uri="{FF2B5EF4-FFF2-40B4-BE49-F238E27FC236}">
                <a16:creationId xmlns:a16="http://schemas.microsoft.com/office/drawing/2014/main" id="{C4D0D43C-5159-41B0-8744-94C1B5D0AE15}"/>
              </a:ext>
            </a:extLst>
          </p:cNvPr>
          <p:cNvSpPr/>
          <p:nvPr/>
        </p:nvSpPr>
        <p:spPr>
          <a:xfrm rot="10800000">
            <a:off x="7893119" y="2897905"/>
            <a:ext cx="628140" cy="337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5" name="Rectángulo 24">
            <a:extLst>
              <a:ext uri="{FF2B5EF4-FFF2-40B4-BE49-F238E27FC236}">
                <a16:creationId xmlns:a16="http://schemas.microsoft.com/office/drawing/2014/main" id="{49B742CD-546C-4A8C-8263-F25EED351EF5}"/>
              </a:ext>
            </a:extLst>
          </p:cNvPr>
          <p:cNvSpPr/>
          <p:nvPr/>
        </p:nvSpPr>
        <p:spPr>
          <a:xfrm>
            <a:off x="554181" y="6400800"/>
            <a:ext cx="8753382" cy="246221"/>
          </a:xfrm>
          <a:prstGeom prst="rect">
            <a:avLst/>
          </a:prstGeom>
        </p:spPr>
        <p:txBody>
          <a:bodyPr wrap="square">
            <a:spAutoFit/>
          </a:bodyPr>
          <a:lstStyle/>
          <a:p>
            <a:pPr algn="just"/>
            <a:r>
              <a:rPr lang="es-GT" sz="1000" dirty="0">
                <a:solidFill>
                  <a:schemeClr val="bg1">
                    <a:lumMod val="65000"/>
                  </a:schemeClr>
                </a:solidFill>
                <a:latin typeface="Altivo Light" panose="020B0000000000000000" pitchFamily="34" charset="77"/>
              </a:rPr>
              <a:t>*</a:t>
            </a:r>
            <a:r>
              <a:rPr lang="es-MX" sz="800" b="0" i="0" u="none" strike="noStrike" baseline="0" dirty="0">
                <a:solidFill>
                  <a:srgbClr val="001F5F"/>
                </a:solidFill>
                <a:latin typeface="Book Antiqua" panose="02040602050305030304" pitchFamily="18" charset="0"/>
              </a:rPr>
              <a:t>Ver página número 6 de e la Guía de Ponderación de factores de evaluación del proceso de dotación de recursos humanos del Manual de Gestión del Empleo. </a:t>
            </a:r>
            <a:endParaRPr lang="es-GT" sz="1000" dirty="0">
              <a:solidFill>
                <a:schemeClr val="bg1">
                  <a:lumMod val="65000"/>
                </a:schemeClr>
              </a:solidFill>
              <a:latin typeface="Book Antiqua" panose="02040602050305030304" pitchFamily="18" charset="0"/>
            </a:endParaRPr>
          </a:p>
        </p:txBody>
      </p:sp>
    </p:spTree>
    <p:extLst>
      <p:ext uri="{BB962C8B-B14F-4D97-AF65-F5344CB8AC3E}">
        <p14:creationId xmlns:p14="http://schemas.microsoft.com/office/powerpoint/2010/main" val="330758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DD8A1105-6D51-C20F-0511-50945A39BFBD}"/>
              </a:ext>
            </a:extLst>
          </p:cNvPr>
          <p:cNvGrpSpPr/>
          <p:nvPr/>
        </p:nvGrpSpPr>
        <p:grpSpPr>
          <a:xfrm>
            <a:off x="10499269" y="-277588"/>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28" name="Imagen 27">
            <a:extLst>
              <a:ext uri="{FF2B5EF4-FFF2-40B4-BE49-F238E27FC236}">
                <a16:creationId xmlns:a16="http://schemas.microsoft.com/office/drawing/2014/main" id="{53602A3A-5871-29AF-B8DD-B3B45BCEF073}"/>
              </a:ext>
            </a:extLst>
          </p:cNvPr>
          <p:cNvPicPr>
            <a:picLocks noChangeAspect="1"/>
          </p:cNvPicPr>
          <p:nvPr/>
        </p:nvPicPr>
        <p:blipFill>
          <a:blip r:embed="rId3"/>
          <a:stretch>
            <a:fillRect/>
          </a:stretch>
        </p:blipFill>
        <p:spPr>
          <a:xfrm>
            <a:off x="3206058" y="2090578"/>
            <a:ext cx="559885" cy="536227"/>
          </a:xfrm>
          <a:prstGeom prst="rect">
            <a:avLst/>
          </a:prstGeom>
        </p:spPr>
      </p:pic>
      <p:pic>
        <p:nvPicPr>
          <p:cNvPr id="29" name="Imagen 28">
            <a:extLst>
              <a:ext uri="{FF2B5EF4-FFF2-40B4-BE49-F238E27FC236}">
                <a16:creationId xmlns:a16="http://schemas.microsoft.com/office/drawing/2014/main" id="{A499A8D5-DB44-2711-D5B7-AA49C0EDAA90}"/>
              </a:ext>
            </a:extLst>
          </p:cNvPr>
          <p:cNvPicPr>
            <a:picLocks noChangeAspect="1"/>
          </p:cNvPicPr>
          <p:nvPr/>
        </p:nvPicPr>
        <p:blipFill>
          <a:blip r:embed="rId4"/>
          <a:stretch>
            <a:fillRect/>
          </a:stretch>
        </p:blipFill>
        <p:spPr>
          <a:xfrm>
            <a:off x="3162687" y="3431501"/>
            <a:ext cx="646627" cy="630855"/>
          </a:xfrm>
          <a:prstGeom prst="rect">
            <a:avLst/>
          </a:prstGeom>
        </p:spPr>
      </p:pic>
      <p:grpSp>
        <p:nvGrpSpPr>
          <p:cNvPr id="41" name="Grupo 40">
            <a:extLst>
              <a:ext uri="{FF2B5EF4-FFF2-40B4-BE49-F238E27FC236}">
                <a16:creationId xmlns:a16="http://schemas.microsoft.com/office/drawing/2014/main" id="{D9390A7B-38F7-0B9A-0936-E43C4A5543F9}"/>
              </a:ext>
            </a:extLst>
          </p:cNvPr>
          <p:cNvGrpSpPr/>
          <p:nvPr/>
        </p:nvGrpSpPr>
        <p:grpSpPr>
          <a:xfrm rot="16200000">
            <a:off x="-3484040" y="3375000"/>
            <a:ext cx="7010766" cy="108000"/>
            <a:chOff x="-114000" y="6750000"/>
            <a:chExt cx="12420000" cy="108000"/>
          </a:xfrm>
        </p:grpSpPr>
        <p:sp>
          <p:nvSpPr>
            <p:cNvPr id="42" name="Rectángulo 41">
              <a:extLst>
                <a:ext uri="{FF2B5EF4-FFF2-40B4-BE49-F238E27FC236}">
                  <a16:creationId xmlns:a16="http://schemas.microsoft.com/office/drawing/2014/main" id="{336555A0-A506-BF60-1A87-D1E982AA227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3" name="Rectángulo 42">
              <a:extLst>
                <a:ext uri="{FF2B5EF4-FFF2-40B4-BE49-F238E27FC236}">
                  <a16:creationId xmlns:a16="http://schemas.microsoft.com/office/drawing/2014/main" id="{6888B821-5AB2-26CE-2D37-CF957248ACFD}"/>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4" name="Rectángulo 43">
              <a:extLst>
                <a:ext uri="{FF2B5EF4-FFF2-40B4-BE49-F238E27FC236}">
                  <a16:creationId xmlns:a16="http://schemas.microsoft.com/office/drawing/2014/main" id="{C67EA7C2-E0FB-161C-811D-618A51E16D3B}"/>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1" name="CuadroTexto 10">
            <a:extLst>
              <a:ext uri="{FF2B5EF4-FFF2-40B4-BE49-F238E27FC236}">
                <a16:creationId xmlns:a16="http://schemas.microsoft.com/office/drawing/2014/main" id="{F4A7A2E3-4CB1-42C5-BBF3-5155A1BAE34D}"/>
              </a:ext>
            </a:extLst>
          </p:cNvPr>
          <p:cNvSpPr txBox="1"/>
          <p:nvPr/>
        </p:nvSpPr>
        <p:spPr>
          <a:xfrm>
            <a:off x="1716109" y="1190176"/>
            <a:ext cx="4462511" cy="344838"/>
          </a:xfrm>
          <a:prstGeom prst="rect">
            <a:avLst/>
          </a:prstGeom>
          <a:noFill/>
        </p:spPr>
        <p:txBody>
          <a:bodyPr wrap="square">
            <a:spAutoFit/>
          </a:bodyPr>
          <a:lstStyle/>
          <a:p>
            <a:pPr algn="just">
              <a:lnSpc>
                <a:spcPct val="107000"/>
              </a:lnSpc>
              <a:spcAft>
                <a:spcPts val="800"/>
              </a:spcAft>
            </a:pPr>
            <a:r>
              <a:rPr lang="es-MX" sz="16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Banco de Candidatos Elegibles</a:t>
            </a:r>
          </a:p>
        </p:txBody>
      </p:sp>
      <p:sp>
        <p:nvSpPr>
          <p:cNvPr id="12" name="Hexágono 11">
            <a:extLst>
              <a:ext uri="{FF2B5EF4-FFF2-40B4-BE49-F238E27FC236}">
                <a16:creationId xmlns:a16="http://schemas.microsoft.com/office/drawing/2014/main" id="{7925C58F-3F4F-41E2-BE3B-D3318F158CE4}"/>
              </a:ext>
            </a:extLst>
          </p:cNvPr>
          <p:cNvSpPr/>
          <p:nvPr/>
        </p:nvSpPr>
        <p:spPr>
          <a:xfrm>
            <a:off x="486920" y="983854"/>
            <a:ext cx="1138555" cy="931545"/>
          </a:xfrm>
          <a:prstGeom prst="hexag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PASO</a:t>
            </a:r>
            <a:br>
              <a:rPr lang="es-GT" sz="1600" b="1" dirty="0">
                <a:effectLst/>
                <a:latin typeface="Book Antiqua" panose="02040602050305030304" pitchFamily="18" charset="0"/>
                <a:ea typeface="Calibri" panose="020F0502020204030204" pitchFamily="34" charset="0"/>
                <a:cs typeface="Times New Roman" panose="02020603050405020304" pitchFamily="18" charset="0"/>
              </a:rPr>
            </a:b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06</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C6DED9A4-F15C-4644-8026-0949FBB829C1}"/>
              </a:ext>
            </a:extLst>
          </p:cNvPr>
          <p:cNvSpPr txBox="1"/>
          <p:nvPr/>
        </p:nvSpPr>
        <p:spPr>
          <a:xfrm>
            <a:off x="1625475" y="1589451"/>
            <a:ext cx="9288529" cy="1738938"/>
          </a:xfrm>
          <a:prstGeom prst="rect">
            <a:avLst/>
          </a:prstGeom>
          <a:noFill/>
        </p:spPr>
        <p:txBody>
          <a:bodyPr wrap="square">
            <a:spAutoFit/>
          </a:bodyPr>
          <a:lstStyle/>
          <a:p>
            <a:pPr algn="just">
              <a:lnSpc>
                <a:spcPct val="107000"/>
              </a:lnSpc>
              <a:spcAft>
                <a:spcPts val="800"/>
              </a:spcAft>
            </a:pPr>
            <a:r>
              <a:rPr lang="es-GT" sz="1400"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t>Está conformado por todos aquellos candidatos que han participado previamente en procesos de dotación de recursos humanos en la institución y hayan sido declarados elegibles.</a:t>
            </a:r>
            <a:endParaRPr lang="es-GT" sz="1400" dirty="0">
              <a:effectLst/>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GT" sz="1400"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t>El banco de candidatos elegibles se habilitará únicamente cuando no se cuente con candidato(s) elegible(s) como resultado de una convocatoria interna y la misma haya sido declarada desierta.</a:t>
            </a:r>
          </a:p>
          <a:p>
            <a:pPr algn="just">
              <a:lnSpc>
                <a:spcPct val="107000"/>
              </a:lnSpc>
              <a:spcAft>
                <a:spcPts val="800"/>
              </a:spcAft>
            </a:pPr>
            <a:r>
              <a:rPr lang="es-GT" sz="1400" dirty="0">
                <a:solidFill>
                  <a:srgbClr val="002060"/>
                </a:solidFill>
                <a:latin typeface="Book Antiqua" panose="02040602050305030304" pitchFamily="18" charset="0"/>
                <a:cs typeface="Times New Roman" panose="02020603050405020304" pitchFamily="18" charset="0"/>
              </a:rPr>
              <a:t>Previo a adjudicar un puesto utilizando el banco de candidatos elegibles, verificar lo siguiente: </a:t>
            </a:r>
          </a:p>
          <a:p>
            <a:pPr algn="just">
              <a:lnSpc>
                <a:spcPct val="107000"/>
              </a:lnSpc>
              <a:spcAft>
                <a:spcPts val="800"/>
              </a:spcAft>
            </a:pPr>
            <a:endParaRPr lang="es-GT" sz="12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7EEAAB6C-07EC-41BE-AE73-8650493B4B0A}"/>
              </a:ext>
            </a:extLst>
          </p:cNvPr>
          <p:cNvSpPr txBox="1"/>
          <p:nvPr/>
        </p:nvSpPr>
        <p:spPr>
          <a:xfrm>
            <a:off x="700997" y="3290215"/>
            <a:ext cx="3682035" cy="2197333"/>
          </a:xfrm>
          <a:prstGeom prst="rect">
            <a:avLst/>
          </a:prstGeom>
          <a:solidFill>
            <a:schemeClr val="accent1">
              <a:lumMod val="20000"/>
              <a:lumOff val="80000"/>
            </a:schemeClr>
          </a:solidFill>
        </p:spPr>
        <p:txBody>
          <a:bodyPr wrap="square">
            <a:spAutoFit/>
          </a:bodyPr>
          <a:lstStyle/>
          <a:p>
            <a:pPr marL="342900" lvl="0" indent="-342900" algn="just">
              <a:lnSpc>
                <a:spcPct val="115000"/>
              </a:lnSpc>
              <a:spcAft>
                <a:spcPts val="1000"/>
              </a:spcAft>
              <a:buFont typeface="+mj-lt"/>
              <a:buAutoNum type="alphaLcPeriod"/>
            </a:pPr>
            <a:r>
              <a:rPr lang="es-GT" sz="1050" dirty="0">
                <a:solidFill>
                  <a:srgbClr val="002060"/>
                </a:solidFill>
                <a:effectLst/>
                <a:latin typeface="Book Antiqua" panose="02040602050305030304" pitchFamily="18" charset="0"/>
                <a:ea typeface="Calibri" panose="020F0502020204030204" pitchFamily="34" charset="0"/>
                <a:cs typeface="Arial" panose="020B0604020202020204" pitchFamily="34" charset="0"/>
              </a:rPr>
              <a:t>Que el candidato reúna las condiciones siguientes: igual título oficial del puesto y especialidad, así mismo se deberá verificar la naturaleza del puesto a desempeñar;</a:t>
            </a:r>
            <a:endParaRPr lang="es-GT" sz="1050" dirty="0">
              <a:latin typeface="Book Antiqua" panose="02040602050305030304" pitchFamily="18"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lphaLcPeriod"/>
            </a:pPr>
            <a:r>
              <a:rPr lang="es-GT" sz="1050" dirty="0">
                <a:solidFill>
                  <a:srgbClr val="002060"/>
                </a:solidFill>
                <a:effectLst/>
                <a:latin typeface="Book Antiqua" panose="02040602050305030304" pitchFamily="18" charset="0"/>
                <a:ea typeface="Calibri" panose="020F0502020204030204" pitchFamily="34" charset="0"/>
              </a:rPr>
              <a:t>Corroborar que el candidato se encuentre disponible y con interés de ser propuesto ante la autoridad nominadora para que ésta considere su nombramiento en el puesto vacante; </a:t>
            </a:r>
          </a:p>
          <a:p>
            <a:pPr marL="342900" lvl="0" indent="-342900" algn="just">
              <a:lnSpc>
                <a:spcPct val="115000"/>
              </a:lnSpc>
              <a:spcAft>
                <a:spcPts val="1000"/>
              </a:spcAft>
              <a:buFont typeface="+mj-lt"/>
              <a:buAutoNum type="alphaLcPeriod"/>
            </a:pPr>
            <a:r>
              <a:rPr lang="es-GT" sz="1050" dirty="0">
                <a:solidFill>
                  <a:srgbClr val="002060"/>
                </a:solidFill>
                <a:latin typeface="Book Antiqua" panose="02040602050305030304" pitchFamily="18" charset="0"/>
              </a:rPr>
              <a:t>Trasladar la nómina de candidatos elegibles a la Autoridad Nominadora.</a:t>
            </a:r>
            <a:endParaRPr lang="es-GT" sz="1050" dirty="0">
              <a:latin typeface="Book Antiqua" panose="02040602050305030304" pitchFamily="18" charset="0"/>
            </a:endParaRPr>
          </a:p>
        </p:txBody>
      </p:sp>
      <p:pic>
        <p:nvPicPr>
          <p:cNvPr id="15" name="Imagen 14">
            <a:extLst>
              <a:ext uri="{FF2B5EF4-FFF2-40B4-BE49-F238E27FC236}">
                <a16:creationId xmlns:a16="http://schemas.microsoft.com/office/drawing/2014/main" id="{53729754-C498-47A0-BF88-34F004D21E46}"/>
              </a:ext>
            </a:extLst>
          </p:cNvPr>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696527" y="3804050"/>
            <a:ext cx="3354705" cy="1519555"/>
          </a:xfrm>
          <a:prstGeom prst="rect">
            <a:avLst/>
          </a:prstGeom>
          <a:noFill/>
          <a:ln w="12700">
            <a:solidFill>
              <a:srgbClr val="002060"/>
            </a:solidFill>
            <a:miter lim="800000"/>
            <a:headEnd/>
            <a:tailEnd/>
          </a:ln>
        </p:spPr>
      </p:pic>
      <p:sp>
        <p:nvSpPr>
          <p:cNvPr id="19" name="Rectángulo 18">
            <a:extLst>
              <a:ext uri="{FF2B5EF4-FFF2-40B4-BE49-F238E27FC236}">
                <a16:creationId xmlns:a16="http://schemas.microsoft.com/office/drawing/2014/main" id="{3F57ABA9-0F0A-4BA5-8257-6BDE3BB031A8}"/>
              </a:ext>
            </a:extLst>
          </p:cNvPr>
          <p:cNvSpPr/>
          <p:nvPr/>
        </p:nvSpPr>
        <p:spPr>
          <a:xfrm>
            <a:off x="7238021" y="4043626"/>
            <a:ext cx="780496" cy="2628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dirty="0"/>
          </a:p>
        </p:txBody>
      </p:sp>
      <p:pic>
        <p:nvPicPr>
          <p:cNvPr id="20" name="Imagen 19" descr="Diapositiva13">
            <a:extLst>
              <a:ext uri="{FF2B5EF4-FFF2-40B4-BE49-F238E27FC236}">
                <a16:creationId xmlns:a16="http://schemas.microsoft.com/office/drawing/2014/main" id="{75BFF810-77D3-4636-80B7-6755282EA628}"/>
              </a:ext>
            </a:extLst>
          </p:cNvPr>
          <p:cNvPicPr/>
          <p:nvPr/>
        </p:nvPicPr>
        <p:blipFill>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11131" t="9502" r="11487" b="12178"/>
          <a:stretch>
            <a:fillRect/>
          </a:stretch>
        </p:blipFill>
        <p:spPr bwMode="auto">
          <a:xfrm>
            <a:off x="8392117" y="3804050"/>
            <a:ext cx="3198495" cy="1818640"/>
          </a:xfrm>
          <a:prstGeom prst="rect">
            <a:avLst/>
          </a:prstGeom>
          <a:noFill/>
          <a:ln w="12700">
            <a:solidFill>
              <a:srgbClr val="002060"/>
            </a:solidFill>
            <a:miter lim="800000"/>
            <a:headEnd/>
            <a:tailEnd/>
          </a:ln>
        </p:spPr>
      </p:pic>
    </p:spTree>
    <p:extLst>
      <p:ext uri="{BB962C8B-B14F-4D97-AF65-F5344CB8AC3E}">
        <p14:creationId xmlns:p14="http://schemas.microsoft.com/office/powerpoint/2010/main" val="163225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DD8A1105-6D51-C20F-0511-50945A39BFBD}"/>
              </a:ext>
            </a:extLst>
          </p:cNvPr>
          <p:cNvGrpSpPr/>
          <p:nvPr/>
        </p:nvGrpSpPr>
        <p:grpSpPr>
          <a:xfrm>
            <a:off x="10499269" y="-277588"/>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28" name="Imagen 27">
            <a:extLst>
              <a:ext uri="{FF2B5EF4-FFF2-40B4-BE49-F238E27FC236}">
                <a16:creationId xmlns:a16="http://schemas.microsoft.com/office/drawing/2014/main" id="{53602A3A-5871-29AF-B8DD-B3B45BCEF073}"/>
              </a:ext>
            </a:extLst>
          </p:cNvPr>
          <p:cNvPicPr>
            <a:picLocks noChangeAspect="1"/>
          </p:cNvPicPr>
          <p:nvPr/>
        </p:nvPicPr>
        <p:blipFill>
          <a:blip r:embed="rId3"/>
          <a:stretch>
            <a:fillRect/>
          </a:stretch>
        </p:blipFill>
        <p:spPr>
          <a:xfrm>
            <a:off x="3206058" y="2090578"/>
            <a:ext cx="559885" cy="536227"/>
          </a:xfrm>
          <a:prstGeom prst="rect">
            <a:avLst/>
          </a:prstGeom>
        </p:spPr>
      </p:pic>
      <p:pic>
        <p:nvPicPr>
          <p:cNvPr id="29" name="Imagen 28">
            <a:extLst>
              <a:ext uri="{FF2B5EF4-FFF2-40B4-BE49-F238E27FC236}">
                <a16:creationId xmlns:a16="http://schemas.microsoft.com/office/drawing/2014/main" id="{A499A8D5-DB44-2711-D5B7-AA49C0EDAA90}"/>
              </a:ext>
            </a:extLst>
          </p:cNvPr>
          <p:cNvPicPr>
            <a:picLocks noChangeAspect="1"/>
          </p:cNvPicPr>
          <p:nvPr/>
        </p:nvPicPr>
        <p:blipFill>
          <a:blip r:embed="rId4"/>
          <a:stretch>
            <a:fillRect/>
          </a:stretch>
        </p:blipFill>
        <p:spPr>
          <a:xfrm>
            <a:off x="3162687" y="3431501"/>
            <a:ext cx="646627" cy="630855"/>
          </a:xfrm>
          <a:prstGeom prst="rect">
            <a:avLst/>
          </a:prstGeom>
        </p:spPr>
      </p:pic>
      <p:grpSp>
        <p:nvGrpSpPr>
          <p:cNvPr id="41" name="Grupo 40">
            <a:extLst>
              <a:ext uri="{FF2B5EF4-FFF2-40B4-BE49-F238E27FC236}">
                <a16:creationId xmlns:a16="http://schemas.microsoft.com/office/drawing/2014/main" id="{D9390A7B-38F7-0B9A-0936-E43C4A5543F9}"/>
              </a:ext>
            </a:extLst>
          </p:cNvPr>
          <p:cNvGrpSpPr/>
          <p:nvPr/>
        </p:nvGrpSpPr>
        <p:grpSpPr>
          <a:xfrm rot="16200000">
            <a:off x="-3484040" y="3375000"/>
            <a:ext cx="7010766" cy="108000"/>
            <a:chOff x="-114000" y="6750000"/>
            <a:chExt cx="12420000" cy="108000"/>
          </a:xfrm>
        </p:grpSpPr>
        <p:sp>
          <p:nvSpPr>
            <p:cNvPr id="42" name="Rectángulo 41">
              <a:extLst>
                <a:ext uri="{FF2B5EF4-FFF2-40B4-BE49-F238E27FC236}">
                  <a16:creationId xmlns:a16="http://schemas.microsoft.com/office/drawing/2014/main" id="{336555A0-A506-BF60-1A87-D1E982AA227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3" name="Rectángulo 42">
              <a:extLst>
                <a:ext uri="{FF2B5EF4-FFF2-40B4-BE49-F238E27FC236}">
                  <a16:creationId xmlns:a16="http://schemas.microsoft.com/office/drawing/2014/main" id="{6888B821-5AB2-26CE-2D37-CF957248ACFD}"/>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4" name="Rectángulo 43">
              <a:extLst>
                <a:ext uri="{FF2B5EF4-FFF2-40B4-BE49-F238E27FC236}">
                  <a16:creationId xmlns:a16="http://schemas.microsoft.com/office/drawing/2014/main" id="{C67EA7C2-E0FB-161C-811D-618A51E16D3B}"/>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1" name="CuadroTexto 10">
            <a:extLst>
              <a:ext uri="{FF2B5EF4-FFF2-40B4-BE49-F238E27FC236}">
                <a16:creationId xmlns:a16="http://schemas.microsoft.com/office/drawing/2014/main" id="{8F183307-7DEF-4991-8B5F-2FFB41E7BF04}"/>
              </a:ext>
            </a:extLst>
          </p:cNvPr>
          <p:cNvSpPr txBox="1"/>
          <p:nvPr/>
        </p:nvSpPr>
        <p:spPr>
          <a:xfrm>
            <a:off x="1246583" y="1129359"/>
            <a:ext cx="4900479" cy="344838"/>
          </a:xfrm>
          <a:prstGeom prst="rect">
            <a:avLst/>
          </a:prstGeom>
          <a:noFill/>
        </p:spPr>
        <p:txBody>
          <a:bodyPr wrap="square">
            <a:spAutoFit/>
          </a:bodyPr>
          <a:lstStyle/>
          <a:p>
            <a:pPr algn="ctr">
              <a:lnSpc>
                <a:spcPct val="107000"/>
              </a:lnSpc>
              <a:spcAft>
                <a:spcPts val="800"/>
              </a:spcAft>
            </a:pPr>
            <a:r>
              <a:rPr lang="es-GT" sz="1600" b="1" dirty="0">
                <a:solidFill>
                  <a:srgbClr val="806000"/>
                </a:solidFill>
                <a:effectLst/>
                <a:latin typeface="Book Antiqua" panose="02040602050305030304" pitchFamily="18" charset="0"/>
                <a:ea typeface="Calibri" panose="020F0502020204030204" pitchFamily="34" charset="0"/>
              </a:rPr>
              <a:t>Publicación de convocatoria externa</a:t>
            </a:r>
            <a:endParaRPr lang="es-MX" sz="16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E7BB0036-93AF-4351-B2F7-1BC76D78B5C9}"/>
              </a:ext>
            </a:extLst>
          </p:cNvPr>
          <p:cNvSpPr txBox="1"/>
          <p:nvPr/>
        </p:nvSpPr>
        <p:spPr>
          <a:xfrm>
            <a:off x="1276140" y="1843842"/>
            <a:ext cx="9552372" cy="1338828"/>
          </a:xfrm>
          <a:prstGeom prst="rect">
            <a:avLst/>
          </a:prstGeom>
          <a:noFill/>
        </p:spPr>
        <p:txBody>
          <a:bodyPr wrap="square">
            <a:spAutoFit/>
          </a:bodyPr>
          <a:lstStyle/>
          <a:p>
            <a:pPr algn="just">
              <a:lnSpc>
                <a:spcPct val="107000"/>
              </a:lnSpc>
              <a:spcAft>
                <a:spcPts val="800"/>
              </a:spcAft>
            </a:pPr>
            <a:r>
              <a:rPr lang="es-GT" sz="1400" dirty="0">
                <a:solidFill>
                  <a:srgbClr val="002060"/>
                </a:solidFill>
                <a:effectLst/>
                <a:latin typeface="Book Antiqua" panose="02040602050305030304" pitchFamily="18" charset="0"/>
                <a:ea typeface="Calibri" panose="020F0502020204030204" pitchFamily="34" charset="0"/>
              </a:rPr>
              <a:t>Este procedimiento tiene como propósito atraer a candidatos de la ciudadanía en general, para ocupar un puesto vacante en el servicio por oposición perteneciente al Plan de Clasificación de Puestos para el Organismo Ejecutivo. </a:t>
            </a:r>
          </a:p>
          <a:p>
            <a:pPr algn="just">
              <a:lnSpc>
                <a:spcPct val="107000"/>
              </a:lnSpc>
              <a:spcAft>
                <a:spcPts val="800"/>
              </a:spcAft>
            </a:pPr>
            <a:r>
              <a:rPr lang="es-GT" sz="1400" dirty="0">
                <a:solidFill>
                  <a:srgbClr val="002060"/>
                </a:solidFill>
                <a:effectLst/>
                <a:latin typeface="Book Antiqua" panose="02040602050305030304" pitchFamily="18" charset="0"/>
                <a:ea typeface="Calibri" panose="020F0502020204030204" pitchFamily="34" charset="0"/>
              </a:rPr>
              <a:t>Los ex servidores públicos, gozarán de puntos de preferencia, sobre el resto de candidatos, de conformidad con el artículo 46 de la Ley de Servicio Civil. Atendiendo al principio de preclusión, quedan excluidos de este procedimiento, los candidatos de fuente interna.</a:t>
            </a:r>
            <a:endParaRPr lang="es-MX" sz="1400" dirty="0">
              <a:latin typeface="Book Antiqua" panose="02040602050305030304" pitchFamily="18" charset="0"/>
              <a:cs typeface="Arial" panose="020B0604020202020204" pitchFamily="34" charset="0"/>
            </a:endParaRPr>
          </a:p>
        </p:txBody>
      </p:sp>
      <p:sp>
        <p:nvSpPr>
          <p:cNvPr id="13" name="Hexágono 12">
            <a:extLst>
              <a:ext uri="{FF2B5EF4-FFF2-40B4-BE49-F238E27FC236}">
                <a16:creationId xmlns:a16="http://schemas.microsoft.com/office/drawing/2014/main" id="{F27CED73-EEEE-4C21-803A-9057323DDDE8}"/>
              </a:ext>
            </a:extLst>
          </p:cNvPr>
          <p:cNvSpPr/>
          <p:nvPr/>
        </p:nvSpPr>
        <p:spPr>
          <a:xfrm>
            <a:off x="650628" y="865675"/>
            <a:ext cx="1138555" cy="931545"/>
          </a:xfrm>
          <a:prstGeom prst="hexagon">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PASO</a:t>
            </a:r>
            <a:br>
              <a:rPr lang="es-GT" sz="1600" b="1" dirty="0">
                <a:effectLst/>
                <a:latin typeface="Book Antiqua" panose="02040602050305030304" pitchFamily="18" charset="0"/>
                <a:ea typeface="Calibri" panose="020F0502020204030204" pitchFamily="34" charset="0"/>
                <a:cs typeface="Times New Roman" panose="02020603050405020304" pitchFamily="18" charset="0"/>
              </a:rPr>
            </a:b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07</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25169E62-55B5-48F7-A55F-43C6C84A4552}"/>
              </a:ext>
            </a:extLst>
          </p:cNvPr>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334031" y="3819369"/>
            <a:ext cx="2772410" cy="528320"/>
          </a:xfrm>
          <a:prstGeom prst="rect">
            <a:avLst/>
          </a:prstGeom>
          <a:ln w="12700">
            <a:solidFill>
              <a:srgbClr val="002060"/>
            </a:solidFill>
          </a:ln>
        </p:spPr>
      </p:pic>
      <p:pic>
        <p:nvPicPr>
          <p:cNvPr id="15" name="Imagen 14">
            <a:extLst>
              <a:ext uri="{FF2B5EF4-FFF2-40B4-BE49-F238E27FC236}">
                <a16:creationId xmlns:a16="http://schemas.microsoft.com/office/drawing/2014/main" id="{CD861375-5275-40C5-B232-CBF7DE13A611}"/>
              </a:ext>
            </a:extLst>
          </p:cNvPr>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r="7459"/>
          <a:stretch/>
        </p:blipFill>
        <p:spPr bwMode="auto">
          <a:xfrm>
            <a:off x="3206058" y="4841481"/>
            <a:ext cx="1974850" cy="744855"/>
          </a:xfrm>
          <a:prstGeom prst="rect">
            <a:avLst/>
          </a:prstGeom>
          <a:ln w="12700" cap="flat" cmpd="sng" algn="ctr">
            <a:solidFill>
              <a:srgbClr val="002060"/>
            </a:solidFill>
            <a:prstDash val="solid"/>
            <a:round/>
            <a:headEnd type="none" w="med" len="med"/>
            <a:tailEnd type="none" w="med" len="med"/>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03B843BE-8C5A-44AE-A3AF-3D6374DD92A7}"/>
              </a:ext>
            </a:extLst>
          </p:cNvPr>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4601507" y="5572084"/>
            <a:ext cx="2984500" cy="520700"/>
          </a:xfrm>
          <a:prstGeom prst="rect">
            <a:avLst/>
          </a:prstGeom>
          <a:ln w="12700">
            <a:solidFill>
              <a:srgbClr val="002060"/>
            </a:solidFill>
          </a:ln>
        </p:spPr>
      </p:pic>
      <p:pic>
        <p:nvPicPr>
          <p:cNvPr id="20" name="Imagen 19">
            <a:extLst>
              <a:ext uri="{FF2B5EF4-FFF2-40B4-BE49-F238E27FC236}">
                <a16:creationId xmlns:a16="http://schemas.microsoft.com/office/drawing/2014/main" id="{65F00903-B04E-412B-B78E-85A6CF226D3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tretch>
            <a:fillRect/>
          </a:stretch>
        </p:blipFill>
        <p:spPr>
          <a:xfrm>
            <a:off x="7818460" y="3512325"/>
            <a:ext cx="2889250" cy="2475230"/>
          </a:xfrm>
          <a:prstGeom prst="rect">
            <a:avLst/>
          </a:prstGeom>
          <a:ln w="12700">
            <a:solidFill>
              <a:srgbClr val="002060"/>
            </a:solidFill>
          </a:ln>
        </p:spPr>
      </p:pic>
      <p:sp>
        <p:nvSpPr>
          <p:cNvPr id="21" name="Rectángulo 20">
            <a:extLst>
              <a:ext uri="{FF2B5EF4-FFF2-40B4-BE49-F238E27FC236}">
                <a16:creationId xmlns:a16="http://schemas.microsoft.com/office/drawing/2014/main" id="{8755D91C-C55A-4291-99F3-77031F2ABCAA}"/>
              </a:ext>
            </a:extLst>
          </p:cNvPr>
          <p:cNvSpPr/>
          <p:nvPr/>
        </p:nvSpPr>
        <p:spPr>
          <a:xfrm>
            <a:off x="1417719" y="3983311"/>
            <a:ext cx="840740" cy="116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pic>
        <p:nvPicPr>
          <p:cNvPr id="22" name="Imagen 21">
            <a:extLst>
              <a:ext uri="{FF2B5EF4-FFF2-40B4-BE49-F238E27FC236}">
                <a16:creationId xmlns:a16="http://schemas.microsoft.com/office/drawing/2014/main" id="{58125284-28C1-4CFC-B7C7-0CCA97A050F5}"/>
              </a:ext>
            </a:extLst>
          </p:cNvPr>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tretch>
            <a:fillRect/>
          </a:stretch>
        </p:blipFill>
        <p:spPr>
          <a:xfrm>
            <a:off x="2258459" y="4296444"/>
            <a:ext cx="2874645" cy="587375"/>
          </a:xfrm>
          <a:prstGeom prst="rect">
            <a:avLst/>
          </a:prstGeom>
          <a:ln w="12700">
            <a:solidFill>
              <a:srgbClr val="002060"/>
            </a:solidFill>
          </a:ln>
        </p:spPr>
      </p:pic>
      <p:sp>
        <p:nvSpPr>
          <p:cNvPr id="23" name="Rectángulo 22">
            <a:extLst>
              <a:ext uri="{FF2B5EF4-FFF2-40B4-BE49-F238E27FC236}">
                <a16:creationId xmlns:a16="http://schemas.microsoft.com/office/drawing/2014/main" id="{2D3BAD49-4C05-45B4-AE15-BC5B84495AAF}"/>
              </a:ext>
            </a:extLst>
          </p:cNvPr>
          <p:cNvSpPr/>
          <p:nvPr/>
        </p:nvSpPr>
        <p:spPr>
          <a:xfrm>
            <a:off x="2298146" y="4618652"/>
            <a:ext cx="2795270" cy="1250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24" name="Rectángulo 23">
            <a:extLst>
              <a:ext uri="{FF2B5EF4-FFF2-40B4-BE49-F238E27FC236}">
                <a16:creationId xmlns:a16="http://schemas.microsoft.com/office/drawing/2014/main" id="{4E18D8D9-3149-44B2-BA7C-C94D4D9DD557}"/>
              </a:ext>
            </a:extLst>
          </p:cNvPr>
          <p:cNvSpPr/>
          <p:nvPr/>
        </p:nvSpPr>
        <p:spPr>
          <a:xfrm>
            <a:off x="4030613" y="4862782"/>
            <a:ext cx="1111885" cy="7385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25" name="Rectángulo 24">
            <a:extLst>
              <a:ext uri="{FF2B5EF4-FFF2-40B4-BE49-F238E27FC236}">
                <a16:creationId xmlns:a16="http://schemas.microsoft.com/office/drawing/2014/main" id="{257DF17E-D786-42C2-9070-9A973444AE1D}"/>
              </a:ext>
            </a:extLst>
          </p:cNvPr>
          <p:cNvSpPr/>
          <p:nvPr/>
        </p:nvSpPr>
        <p:spPr>
          <a:xfrm>
            <a:off x="7346009" y="5781388"/>
            <a:ext cx="234315" cy="284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Tree>
    <p:extLst>
      <p:ext uri="{BB962C8B-B14F-4D97-AF65-F5344CB8AC3E}">
        <p14:creationId xmlns:p14="http://schemas.microsoft.com/office/powerpoint/2010/main" val="22308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DD8A1105-6D51-C20F-0511-50945A39BFBD}"/>
              </a:ext>
            </a:extLst>
          </p:cNvPr>
          <p:cNvGrpSpPr/>
          <p:nvPr/>
        </p:nvGrpSpPr>
        <p:grpSpPr>
          <a:xfrm>
            <a:off x="10499269" y="-277588"/>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28" name="Imagen 27">
            <a:extLst>
              <a:ext uri="{FF2B5EF4-FFF2-40B4-BE49-F238E27FC236}">
                <a16:creationId xmlns:a16="http://schemas.microsoft.com/office/drawing/2014/main" id="{53602A3A-5871-29AF-B8DD-B3B45BCEF073}"/>
              </a:ext>
            </a:extLst>
          </p:cNvPr>
          <p:cNvPicPr>
            <a:picLocks noChangeAspect="1"/>
          </p:cNvPicPr>
          <p:nvPr/>
        </p:nvPicPr>
        <p:blipFill>
          <a:blip r:embed="rId3"/>
          <a:stretch>
            <a:fillRect/>
          </a:stretch>
        </p:blipFill>
        <p:spPr>
          <a:xfrm>
            <a:off x="3206058" y="2090578"/>
            <a:ext cx="559885" cy="536227"/>
          </a:xfrm>
          <a:prstGeom prst="rect">
            <a:avLst/>
          </a:prstGeom>
        </p:spPr>
      </p:pic>
      <p:pic>
        <p:nvPicPr>
          <p:cNvPr id="29" name="Imagen 28">
            <a:extLst>
              <a:ext uri="{FF2B5EF4-FFF2-40B4-BE49-F238E27FC236}">
                <a16:creationId xmlns:a16="http://schemas.microsoft.com/office/drawing/2014/main" id="{A499A8D5-DB44-2711-D5B7-AA49C0EDAA90}"/>
              </a:ext>
            </a:extLst>
          </p:cNvPr>
          <p:cNvPicPr>
            <a:picLocks noChangeAspect="1"/>
          </p:cNvPicPr>
          <p:nvPr/>
        </p:nvPicPr>
        <p:blipFill>
          <a:blip r:embed="rId4"/>
          <a:stretch>
            <a:fillRect/>
          </a:stretch>
        </p:blipFill>
        <p:spPr>
          <a:xfrm>
            <a:off x="3162687" y="3431501"/>
            <a:ext cx="646627" cy="630855"/>
          </a:xfrm>
          <a:prstGeom prst="rect">
            <a:avLst/>
          </a:prstGeom>
        </p:spPr>
      </p:pic>
      <p:grpSp>
        <p:nvGrpSpPr>
          <p:cNvPr id="41" name="Grupo 40">
            <a:extLst>
              <a:ext uri="{FF2B5EF4-FFF2-40B4-BE49-F238E27FC236}">
                <a16:creationId xmlns:a16="http://schemas.microsoft.com/office/drawing/2014/main" id="{D9390A7B-38F7-0B9A-0936-E43C4A5543F9}"/>
              </a:ext>
            </a:extLst>
          </p:cNvPr>
          <p:cNvGrpSpPr/>
          <p:nvPr/>
        </p:nvGrpSpPr>
        <p:grpSpPr>
          <a:xfrm rot="16200000">
            <a:off x="-3484040" y="3375000"/>
            <a:ext cx="7010766" cy="108000"/>
            <a:chOff x="-114000" y="6750000"/>
            <a:chExt cx="12420000" cy="108000"/>
          </a:xfrm>
        </p:grpSpPr>
        <p:sp>
          <p:nvSpPr>
            <p:cNvPr id="42" name="Rectángulo 41">
              <a:extLst>
                <a:ext uri="{FF2B5EF4-FFF2-40B4-BE49-F238E27FC236}">
                  <a16:creationId xmlns:a16="http://schemas.microsoft.com/office/drawing/2014/main" id="{336555A0-A506-BF60-1A87-D1E982AA227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3" name="Rectángulo 42">
              <a:extLst>
                <a:ext uri="{FF2B5EF4-FFF2-40B4-BE49-F238E27FC236}">
                  <a16:creationId xmlns:a16="http://schemas.microsoft.com/office/drawing/2014/main" id="{6888B821-5AB2-26CE-2D37-CF957248ACFD}"/>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4" name="Rectángulo 43">
              <a:extLst>
                <a:ext uri="{FF2B5EF4-FFF2-40B4-BE49-F238E27FC236}">
                  <a16:creationId xmlns:a16="http://schemas.microsoft.com/office/drawing/2014/main" id="{C67EA7C2-E0FB-161C-811D-618A51E16D3B}"/>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1" name="CuadroTexto 10">
            <a:extLst>
              <a:ext uri="{FF2B5EF4-FFF2-40B4-BE49-F238E27FC236}">
                <a16:creationId xmlns:a16="http://schemas.microsoft.com/office/drawing/2014/main" id="{331186D1-BAAB-4E24-AE97-235A295B4FE5}"/>
              </a:ext>
            </a:extLst>
          </p:cNvPr>
          <p:cNvSpPr txBox="1"/>
          <p:nvPr/>
        </p:nvSpPr>
        <p:spPr>
          <a:xfrm>
            <a:off x="1499526" y="730732"/>
            <a:ext cx="3701989" cy="344838"/>
          </a:xfrm>
          <a:prstGeom prst="rect">
            <a:avLst/>
          </a:prstGeom>
          <a:noFill/>
        </p:spPr>
        <p:txBody>
          <a:bodyPr wrap="square">
            <a:spAutoFit/>
          </a:bodyPr>
          <a:lstStyle/>
          <a:p>
            <a:pPr algn="ctr">
              <a:lnSpc>
                <a:spcPct val="107000"/>
              </a:lnSpc>
              <a:spcAft>
                <a:spcPts val="800"/>
              </a:spcAft>
            </a:pPr>
            <a:r>
              <a:rPr lang="es-MX" sz="16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Recepción de documentos </a:t>
            </a:r>
          </a:p>
        </p:txBody>
      </p:sp>
      <p:pic>
        <p:nvPicPr>
          <p:cNvPr id="12" name="Imagen 11" descr="CV - Free people icons">
            <a:extLst>
              <a:ext uri="{FF2B5EF4-FFF2-40B4-BE49-F238E27FC236}">
                <a16:creationId xmlns:a16="http://schemas.microsoft.com/office/drawing/2014/main" id="{136B8CA9-F434-403E-BD63-8E4094C518D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326" y="2454461"/>
            <a:ext cx="1181100" cy="1181100"/>
          </a:xfrm>
          <a:prstGeom prst="rect">
            <a:avLst/>
          </a:prstGeom>
          <a:noFill/>
          <a:ln>
            <a:noFill/>
          </a:ln>
        </p:spPr>
      </p:pic>
      <p:sp>
        <p:nvSpPr>
          <p:cNvPr id="13" name="CuadroTexto 12">
            <a:extLst>
              <a:ext uri="{FF2B5EF4-FFF2-40B4-BE49-F238E27FC236}">
                <a16:creationId xmlns:a16="http://schemas.microsoft.com/office/drawing/2014/main" id="{58776DEC-6D57-4C6F-9ADF-8C1FB1E1EBA5}"/>
              </a:ext>
            </a:extLst>
          </p:cNvPr>
          <p:cNvSpPr txBox="1"/>
          <p:nvPr/>
        </p:nvSpPr>
        <p:spPr>
          <a:xfrm>
            <a:off x="1978426" y="1391673"/>
            <a:ext cx="3983115" cy="2454839"/>
          </a:xfrm>
          <a:prstGeom prst="rect">
            <a:avLst/>
          </a:prstGeom>
          <a:noFill/>
        </p:spPr>
        <p:txBody>
          <a:bodyPr wrap="square">
            <a:spAutoFit/>
          </a:bodyPr>
          <a:lstStyle/>
          <a:p>
            <a:pPr algn="just">
              <a:lnSpc>
                <a:spcPct val="107000"/>
              </a:lnSpc>
              <a:spcAft>
                <a:spcPts val="800"/>
              </a:spcAft>
            </a:pPr>
            <a:r>
              <a:rPr lang="es-GT" sz="1400"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t>Recibir el expediente del candidato debidamente foliado, confrontado y verificar que el período de recepción de expedientes se encuentre vigente, según lo establecido en la convocatoria, caso contrario, debe rechazar el expediente, fundamentarlo e indicarle al candidato los motivos.</a:t>
            </a:r>
            <a:endParaRPr lang="es-GT" sz="1400" dirty="0">
              <a:effectLst/>
              <a:latin typeface="Book Antiqua" panose="02040602050305030304" pitchFamily="18" charset="0"/>
              <a:ea typeface="Calibri" panose="020F0502020204030204" pitchFamily="34" charset="0"/>
              <a:cs typeface="Times New Roman" panose="02020603050405020304" pitchFamily="18" charset="0"/>
            </a:endParaRPr>
          </a:p>
          <a:p>
            <a:r>
              <a:rPr lang="es-GT" sz="1400" dirty="0">
                <a:solidFill>
                  <a:srgbClr val="002060"/>
                </a:solidFill>
                <a:effectLst/>
                <a:latin typeface="Book Antiqua" panose="02040602050305030304" pitchFamily="18" charset="0"/>
                <a:ea typeface="Calibri" panose="020F0502020204030204" pitchFamily="34" charset="0"/>
              </a:rPr>
              <a:t>Verificar que el candidato de fuente externa cumpla con los requisitos de admisión al proceso.</a:t>
            </a:r>
            <a:endParaRPr lang="es-GT" sz="14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14" name="Hexágono 13">
            <a:extLst>
              <a:ext uri="{FF2B5EF4-FFF2-40B4-BE49-F238E27FC236}">
                <a16:creationId xmlns:a16="http://schemas.microsoft.com/office/drawing/2014/main" id="{BC443E89-FDCC-4626-B869-4C9F6B400CE5}"/>
              </a:ext>
            </a:extLst>
          </p:cNvPr>
          <p:cNvSpPr/>
          <p:nvPr/>
        </p:nvSpPr>
        <p:spPr>
          <a:xfrm>
            <a:off x="777161" y="462748"/>
            <a:ext cx="1138555" cy="931545"/>
          </a:xfrm>
          <a:prstGeom prst="hexagon">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PASO</a:t>
            </a:r>
            <a:br>
              <a:rPr lang="es-GT" sz="1600" b="1" dirty="0">
                <a:effectLst/>
                <a:latin typeface="Book Antiqua" panose="02040602050305030304" pitchFamily="18" charset="0"/>
                <a:ea typeface="Calibri" panose="020F0502020204030204" pitchFamily="34" charset="0"/>
                <a:cs typeface="Times New Roman" panose="02020603050405020304" pitchFamily="18" charset="0"/>
              </a:rPr>
            </a:b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08</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p:txBody>
      </p:sp>
      <p:pic>
        <p:nvPicPr>
          <p:cNvPr id="15" name="Imagen 14">
            <a:extLst>
              <a:ext uri="{FF2B5EF4-FFF2-40B4-BE49-F238E27FC236}">
                <a16:creationId xmlns:a16="http://schemas.microsoft.com/office/drawing/2014/main" id="{FD3CD672-FE0E-4F91-AE7A-3FFA1735F3B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625698" y="1956080"/>
            <a:ext cx="4635500" cy="4531995"/>
          </a:xfrm>
          <a:prstGeom prst="rect">
            <a:avLst/>
          </a:prstGeom>
        </p:spPr>
      </p:pic>
      <p:sp>
        <p:nvSpPr>
          <p:cNvPr id="19" name="CuadroTexto 18">
            <a:extLst>
              <a:ext uri="{FF2B5EF4-FFF2-40B4-BE49-F238E27FC236}">
                <a16:creationId xmlns:a16="http://schemas.microsoft.com/office/drawing/2014/main" id="{BA68FC64-8E12-4BC8-855E-609E7BBD1154}"/>
              </a:ext>
            </a:extLst>
          </p:cNvPr>
          <p:cNvSpPr txBox="1"/>
          <p:nvPr/>
        </p:nvSpPr>
        <p:spPr>
          <a:xfrm>
            <a:off x="6755905" y="1394412"/>
            <a:ext cx="4350060" cy="541751"/>
          </a:xfrm>
          <a:prstGeom prst="rect">
            <a:avLst/>
          </a:prstGeom>
          <a:solidFill>
            <a:srgbClr val="FFC000"/>
          </a:solidFill>
        </p:spPr>
        <p:txBody>
          <a:bodyPr wrap="square">
            <a:spAutoFit/>
          </a:bodyPr>
          <a:lstStyle/>
          <a:p>
            <a:pPr algn="ctr">
              <a:lnSpc>
                <a:spcPct val="107000"/>
              </a:lnSpc>
              <a:spcAft>
                <a:spcPts val="800"/>
              </a:spcAft>
            </a:pPr>
            <a:r>
              <a:rPr lang="es-GT" sz="14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S</a:t>
            </a:r>
            <a:r>
              <a:rPr lang="es-GT" sz="1400"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t>e debe aplicar las opciones A y B establecidas en la Resolución D-97-89, de la forma siguiente:</a:t>
            </a:r>
            <a:endParaRPr lang="es-GT" sz="1400"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879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DD8A1105-6D51-C20F-0511-50945A39BFBD}"/>
              </a:ext>
            </a:extLst>
          </p:cNvPr>
          <p:cNvGrpSpPr/>
          <p:nvPr/>
        </p:nvGrpSpPr>
        <p:grpSpPr>
          <a:xfrm>
            <a:off x="10499269" y="-277588"/>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28" name="Imagen 27">
            <a:extLst>
              <a:ext uri="{FF2B5EF4-FFF2-40B4-BE49-F238E27FC236}">
                <a16:creationId xmlns:a16="http://schemas.microsoft.com/office/drawing/2014/main" id="{53602A3A-5871-29AF-B8DD-B3B45BCEF073}"/>
              </a:ext>
            </a:extLst>
          </p:cNvPr>
          <p:cNvPicPr>
            <a:picLocks noChangeAspect="1"/>
          </p:cNvPicPr>
          <p:nvPr/>
        </p:nvPicPr>
        <p:blipFill>
          <a:blip r:embed="rId3"/>
          <a:stretch>
            <a:fillRect/>
          </a:stretch>
        </p:blipFill>
        <p:spPr>
          <a:xfrm>
            <a:off x="3206058" y="2090578"/>
            <a:ext cx="559885" cy="536227"/>
          </a:xfrm>
          <a:prstGeom prst="rect">
            <a:avLst/>
          </a:prstGeom>
        </p:spPr>
      </p:pic>
      <p:pic>
        <p:nvPicPr>
          <p:cNvPr id="29" name="Imagen 28">
            <a:extLst>
              <a:ext uri="{FF2B5EF4-FFF2-40B4-BE49-F238E27FC236}">
                <a16:creationId xmlns:a16="http://schemas.microsoft.com/office/drawing/2014/main" id="{A499A8D5-DB44-2711-D5B7-AA49C0EDAA90}"/>
              </a:ext>
            </a:extLst>
          </p:cNvPr>
          <p:cNvPicPr>
            <a:picLocks noChangeAspect="1"/>
          </p:cNvPicPr>
          <p:nvPr/>
        </p:nvPicPr>
        <p:blipFill>
          <a:blip r:embed="rId4"/>
          <a:stretch>
            <a:fillRect/>
          </a:stretch>
        </p:blipFill>
        <p:spPr>
          <a:xfrm>
            <a:off x="3162687" y="3431501"/>
            <a:ext cx="646627" cy="630855"/>
          </a:xfrm>
          <a:prstGeom prst="rect">
            <a:avLst/>
          </a:prstGeom>
        </p:spPr>
      </p:pic>
      <p:grpSp>
        <p:nvGrpSpPr>
          <p:cNvPr id="41" name="Grupo 40">
            <a:extLst>
              <a:ext uri="{FF2B5EF4-FFF2-40B4-BE49-F238E27FC236}">
                <a16:creationId xmlns:a16="http://schemas.microsoft.com/office/drawing/2014/main" id="{D9390A7B-38F7-0B9A-0936-E43C4A5543F9}"/>
              </a:ext>
            </a:extLst>
          </p:cNvPr>
          <p:cNvGrpSpPr/>
          <p:nvPr/>
        </p:nvGrpSpPr>
        <p:grpSpPr>
          <a:xfrm rot="16200000">
            <a:off x="-3484040" y="3375000"/>
            <a:ext cx="7010766" cy="108000"/>
            <a:chOff x="-114000" y="6750000"/>
            <a:chExt cx="12420000" cy="108000"/>
          </a:xfrm>
        </p:grpSpPr>
        <p:sp>
          <p:nvSpPr>
            <p:cNvPr id="42" name="Rectángulo 41">
              <a:extLst>
                <a:ext uri="{FF2B5EF4-FFF2-40B4-BE49-F238E27FC236}">
                  <a16:creationId xmlns:a16="http://schemas.microsoft.com/office/drawing/2014/main" id="{336555A0-A506-BF60-1A87-D1E982AA227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3" name="Rectángulo 42">
              <a:extLst>
                <a:ext uri="{FF2B5EF4-FFF2-40B4-BE49-F238E27FC236}">
                  <a16:creationId xmlns:a16="http://schemas.microsoft.com/office/drawing/2014/main" id="{6888B821-5AB2-26CE-2D37-CF957248ACFD}"/>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4" name="Rectángulo 43">
              <a:extLst>
                <a:ext uri="{FF2B5EF4-FFF2-40B4-BE49-F238E27FC236}">
                  <a16:creationId xmlns:a16="http://schemas.microsoft.com/office/drawing/2014/main" id="{C67EA7C2-E0FB-161C-811D-618A51E16D3B}"/>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1" name="CuadroTexto 10">
            <a:extLst>
              <a:ext uri="{FF2B5EF4-FFF2-40B4-BE49-F238E27FC236}">
                <a16:creationId xmlns:a16="http://schemas.microsoft.com/office/drawing/2014/main" id="{D52AB476-59AF-41F5-9E54-98BECC334050}"/>
              </a:ext>
            </a:extLst>
          </p:cNvPr>
          <p:cNvSpPr txBox="1"/>
          <p:nvPr/>
        </p:nvSpPr>
        <p:spPr>
          <a:xfrm>
            <a:off x="2156708" y="1707134"/>
            <a:ext cx="3764699" cy="344838"/>
          </a:xfrm>
          <a:prstGeom prst="rect">
            <a:avLst/>
          </a:prstGeom>
          <a:noFill/>
        </p:spPr>
        <p:txBody>
          <a:bodyPr wrap="square">
            <a:spAutoFit/>
          </a:bodyPr>
          <a:lstStyle/>
          <a:p>
            <a:pPr algn="just">
              <a:lnSpc>
                <a:spcPct val="107000"/>
              </a:lnSpc>
              <a:spcAft>
                <a:spcPts val="800"/>
              </a:spcAft>
            </a:pPr>
            <a:r>
              <a:rPr lang="es-MX" sz="1600" b="1" dirty="0">
                <a:solidFill>
                  <a:schemeClr val="accent4">
                    <a:lumMod val="75000"/>
                  </a:schemeClr>
                </a:solidFill>
                <a:latin typeface="Book Antiqua" panose="02040602050305030304" pitchFamily="18" charset="0"/>
                <a:ea typeface="Calibri" panose="020F0502020204030204" pitchFamily="34" charset="0"/>
                <a:cs typeface="Times New Roman" panose="02020603050405020304" pitchFamily="18" charset="0"/>
              </a:rPr>
              <a:t>Exámenes y envío a ONSEC  </a:t>
            </a:r>
          </a:p>
        </p:txBody>
      </p:sp>
      <p:sp>
        <p:nvSpPr>
          <p:cNvPr id="12" name="CuadroTexto 11">
            <a:extLst>
              <a:ext uri="{FF2B5EF4-FFF2-40B4-BE49-F238E27FC236}">
                <a16:creationId xmlns:a16="http://schemas.microsoft.com/office/drawing/2014/main" id="{C2A691EF-1312-4281-85AA-014C8E903AEC}"/>
              </a:ext>
            </a:extLst>
          </p:cNvPr>
          <p:cNvSpPr txBox="1"/>
          <p:nvPr/>
        </p:nvSpPr>
        <p:spPr>
          <a:xfrm>
            <a:off x="1951224" y="2289760"/>
            <a:ext cx="4192126" cy="1600438"/>
          </a:xfrm>
          <a:prstGeom prst="rect">
            <a:avLst/>
          </a:prstGeom>
          <a:noFill/>
        </p:spPr>
        <p:txBody>
          <a:bodyPr wrap="square">
            <a:spAutoFit/>
          </a:bodyPr>
          <a:lstStyle/>
          <a:p>
            <a:pPr lvl="0" algn="just"/>
            <a:r>
              <a:rPr lang="es-GT" sz="1400" dirty="0">
                <a:solidFill>
                  <a:srgbClr val="002060"/>
                </a:solidFill>
                <a:effectLst/>
                <a:latin typeface="Book Antiqua" panose="02040602050305030304" pitchFamily="18" charset="0"/>
                <a:ea typeface="Calibri" panose="020F0502020204030204" pitchFamily="34" charset="0"/>
              </a:rPr>
              <a:t>Son las técnicas de selección y prácticas objetivas de medición que permiten evaluar determinadas características del candidato aplicando instrumentos específicos, tal como el examen de credenciales, examen técnico de conocimientos, examen de habilidades, entrevista, desempeño laboral y tiempo de servicios</a:t>
            </a:r>
            <a:endParaRPr lang="es-MX" sz="1400" dirty="0">
              <a:latin typeface="Book Antiqua" panose="02040602050305030304" pitchFamily="18" charset="0"/>
              <a:cs typeface="Arial" panose="020B0604020202020204" pitchFamily="34" charset="0"/>
            </a:endParaRPr>
          </a:p>
        </p:txBody>
      </p:sp>
      <p:pic>
        <p:nvPicPr>
          <p:cNvPr id="13" name="Imagen 12">
            <a:extLst>
              <a:ext uri="{FF2B5EF4-FFF2-40B4-BE49-F238E27FC236}">
                <a16:creationId xmlns:a16="http://schemas.microsoft.com/office/drawing/2014/main" id="{A47BE0C2-E64E-4671-8D62-6C2A6DA045E1}"/>
              </a:ext>
            </a:extLst>
          </p:cNvPr>
          <p:cNvPicPr>
            <a:picLocks noChangeAspect="1"/>
          </p:cNvPicPr>
          <p:nvPr/>
        </p:nvPicPr>
        <p:blipFill rotWithShape="1">
          <a:blip r:embed="rId5"/>
          <a:srcRect r="5499"/>
          <a:stretch/>
        </p:blipFill>
        <p:spPr>
          <a:xfrm>
            <a:off x="6637872" y="1900042"/>
            <a:ext cx="4513108" cy="3293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Hexágono 13">
            <a:extLst>
              <a:ext uri="{FF2B5EF4-FFF2-40B4-BE49-F238E27FC236}">
                <a16:creationId xmlns:a16="http://schemas.microsoft.com/office/drawing/2014/main" id="{92AB8A88-AF9F-4D05-8336-1CC8CF7E03DC}"/>
              </a:ext>
            </a:extLst>
          </p:cNvPr>
          <p:cNvSpPr/>
          <p:nvPr/>
        </p:nvSpPr>
        <p:spPr>
          <a:xfrm>
            <a:off x="812669" y="1250992"/>
            <a:ext cx="1138555" cy="931545"/>
          </a:xfrm>
          <a:prstGeom prst="hexagon">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PASO</a:t>
            </a:r>
            <a:br>
              <a:rPr lang="es-GT" sz="1600" b="1" dirty="0">
                <a:effectLst/>
                <a:latin typeface="Book Antiqua" panose="02040602050305030304" pitchFamily="18" charset="0"/>
                <a:ea typeface="Calibri" panose="020F0502020204030204" pitchFamily="34" charset="0"/>
                <a:cs typeface="Times New Roman" panose="02020603050405020304" pitchFamily="18" charset="0"/>
              </a:rPr>
            </a:b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09</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863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9519C6-B3F3-1F22-17F9-FB4B869EB98C}"/>
              </a:ext>
            </a:extLst>
          </p:cNvPr>
          <p:cNvSpPr/>
          <p:nvPr/>
        </p:nvSpPr>
        <p:spPr>
          <a:xfrm>
            <a:off x="-57665" y="-74140"/>
            <a:ext cx="12307330" cy="7006281"/>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5" name="Imagen 4">
            <a:extLst>
              <a:ext uri="{FF2B5EF4-FFF2-40B4-BE49-F238E27FC236}">
                <a16:creationId xmlns:a16="http://schemas.microsoft.com/office/drawing/2014/main" id="{56BF18CD-A119-0E23-25A7-B7F148D67C76}"/>
              </a:ext>
            </a:extLst>
          </p:cNvPr>
          <p:cNvPicPr>
            <a:picLocks noChangeAspect="1"/>
          </p:cNvPicPr>
          <p:nvPr/>
        </p:nvPicPr>
        <p:blipFill>
          <a:blip r:embed="rId2"/>
          <a:stretch>
            <a:fillRect/>
          </a:stretch>
        </p:blipFill>
        <p:spPr>
          <a:xfrm>
            <a:off x="1649987" y="1904652"/>
            <a:ext cx="8892026" cy="3048695"/>
          </a:xfrm>
          <a:prstGeom prst="rect">
            <a:avLst/>
          </a:prstGeom>
        </p:spPr>
      </p:pic>
    </p:spTree>
    <p:extLst>
      <p:ext uri="{BB962C8B-B14F-4D97-AF65-F5344CB8AC3E}">
        <p14:creationId xmlns:p14="http://schemas.microsoft.com/office/powerpoint/2010/main" val="282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9519C6-B3F3-1F22-17F9-FB4B869EB98C}"/>
              </a:ext>
            </a:extLst>
          </p:cNvPr>
          <p:cNvSpPr/>
          <p:nvPr/>
        </p:nvSpPr>
        <p:spPr>
          <a:xfrm>
            <a:off x="-57665" y="-74140"/>
            <a:ext cx="12307330" cy="7006281"/>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7" name="Imagen 6">
            <a:extLst>
              <a:ext uri="{FF2B5EF4-FFF2-40B4-BE49-F238E27FC236}">
                <a16:creationId xmlns:a16="http://schemas.microsoft.com/office/drawing/2014/main" id="{1E51F66A-C5AC-6474-DBED-08ABF724AF5B}"/>
              </a:ext>
            </a:extLst>
          </p:cNvPr>
          <p:cNvPicPr>
            <a:picLocks noChangeAspect="1"/>
          </p:cNvPicPr>
          <p:nvPr/>
        </p:nvPicPr>
        <p:blipFill>
          <a:blip r:embed="rId2"/>
          <a:stretch>
            <a:fillRect/>
          </a:stretch>
        </p:blipFill>
        <p:spPr>
          <a:xfrm>
            <a:off x="4113452" y="2588400"/>
            <a:ext cx="3965096" cy="1681200"/>
          </a:xfrm>
          <a:prstGeom prst="rect">
            <a:avLst/>
          </a:prstGeom>
        </p:spPr>
      </p:pic>
    </p:spTree>
    <p:extLst>
      <p:ext uri="{BB962C8B-B14F-4D97-AF65-F5344CB8AC3E}">
        <p14:creationId xmlns:p14="http://schemas.microsoft.com/office/powerpoint/2010/main" val="48566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9519C6-B3F3-1F22-17F9-FB4B869EB98C}"/>
              </a:ext>
            </a:extLst>
          </p:cNvPr>
          <p:cNvSpPr/>
          <p:nvPr/>
        </p:nvSpPr>
        <p:spPr>
          <a:xfrm>
            <a:off x="-32657" y="-71898"/>
            <a:ext cx="12307330" cy="7006281"/>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319391" y="1498484"/>
            <a:ext cx="11390256" cy="1963996"/>
          </a:xfrm>
        </p:spPr>
        <p:txBody>
          <a:bodyPr anchor="ctr">
            <a:normAutofit/>
          </a:bodyPr>
          <a:lstStyle/>
          <a:p>
            <a:pPr algn="l"/>
            <a:r>
              <a:rPr lang="es-GT" sz="4400" b="1" dirty="0">
                <a:solidFill>
                  <a:srgbClr val="0070C0"/>
                </a:solidFill>
                <a:latin typeface="Book Antiqua" panose="02040602050305030304" pitchFamily="18" charset="0"/>
              </a:rPr>
              <a:t>PROCESO DE</a:t>
            </a:r>
            <a:br>
              <a:rPr lang="es-GT" sz="4400" b="1" dirty="0">
                <a:solidFill>
                  <a:srgbClr val="178CC5"/>
                </a:solidFill>
                <a:latin typeface="Book Antiqua" panose="02040602050305030304" pitchFamily="18" charset="0"/>
              </a:rPr>
            </a:br>
            <a:r>
              <a:rPr lang="es-GT" sz="4400" b="1" dirty="0">
                <a:solidFill>
                  <a:schemeClr val="bg1"/>
                </a:solidFill>
                <a:latin typeface="Book Antiqua" panose="02040602050305030304" pitchFamily="18" charset="0"/>
              </a:rPr>
              <a:t>DOTACIÓN DE RECURSOS </a:t>
            </a:r>
            <a:r>
              <a:rPr lang="es-GT" sz="4400" b="1" dirty="0">
                <a:solidFill>
                  <a:srgbClr val="0070C0"/>
                </a:solidFill>
                <a:latin typeface="Book Antiqua" panose="02040602050305030304" pitchFamily="18" charset="0"/>
              </a:rPr>
              <a:t>HUMANOS</a:t>
            </a:r>
            <a:endParaRPr lang="es-GT" sz="4200" dirty="0">
              <a:solidFill>
                <a:srgbClr val="23B2E3"/>
              </a:solidFill>
              <a:latin typeface="Book Antiqua" panose="02040602050305030304" pitchFamily="18" charset="0"/>
            </a:endParaRPr>
          </a:p>
        </p:txBody>
      </p:sp>
      <p:grpSp>
        <p:nvGrpSpPr>
          <p:cNvPr id="11" name="Grupo 10">
            <a:extLst>
              <a:ext uri="{FF2B5EF4-FFF2-40B4-BE49-F238E27FC236}">
                <a16:creationId xmlns:a16="http://schemas.microsoft.com/office/drawing/2014/main" id="{04E6BA7F-AD96-8A6F-CDC9-0BEDD17FE946}"/>
              </a:ext>
            </a:extLst>
          </p:cNvPr>
          <p:cNvGrpSpPr/>
          <p:nvPr/>
        </p:nvGrpSpPr>
        <p:grpSpPr>
          <a:xfrm rot="16200000">
            <a:off x="-3484040" y="3375000"/>
            <a:ext cx="7010766" cy="108000"/>
            <a:chOff x="-114000" y="6750000"/>
            <a:chExt cx="12420000" cy="108000"/>
          </a:xfrm>
        </p:grpSpPr>
        <p:sp>
          <p:nvSpPr>
            <p:cNvPr id="12" name="Rectángulo 11">
              <a:extLst>
                <a:ext uri="{FF2B5EF4-FFF2-40B4-BE49-F238E27FC236}">
                  <a16:creationId xmlns:a16="http://schemas.microsoft.com/office/drawing/2014/main" id="{38A7F18D-3925-C454-BA4A-665907AEC1D2}"/>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3" name="Rectángulo 12">
              <a:extLst>
                <a:ext uri="{FF2B5EF4-FFF2-40B4-BE49-F238E27FC236}">
                  <a16:creationId xmlns:a16="http://schemas.microsoft.com/office/drawing/2014/main" id="{3B397E3F-66E2-4079-0E4C-946DEF87A25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4" name="Rectángulo 13">
              <a:extLst>
                <a:ext uri="{FF2B5EF4-FFF2-40B4-BE49-F238E27FC236}">
                  <a16:creationId xmlns:a16="http://schemas.microsoft.com/office/drawing/2014/main" id="{DD0E3011-4D31-B008-3DFE-4AB38627DBE7}"/>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8" name="Rectángulo 7">
            <a:extLst>
              <a:ext uri="{FF2B5EF4-FFF2-40B4-BE49-F238E27FC236}">
                <a16:creationId xmlns:a16="http://schemas.microsoft.com/office/drawing/2014/main" id="{DD3C7F0B-00D0-48CC-9CA4-D0F8D9609AEA}"/>
              </a:ext>
            </a:extLst>
          </p:cNvPr>
          <p:cNvSpPr/>
          <p:nvPr/>
        </p:nvSpPr>
        <p:spPr>
          <a:xfrm>
            <a:off x="5578191" y="3627650"/>
            <a:ext cx="4447650" cy="2031325"/>
          </a:xfrm>
          <a:prstGeom prst="rect">
            <a:avLst/>
          </a:prstGeom>
        </p:spPr>
        <p:txBody>
          <a:bodyPr wrap="square">
            <a:spAutoFit/>
          </a:bodyPr>
          <a:lstStyle/>
          <a:p>
            <a:pPr algn="just"/>
            <a:r>
              <a:rPr lang="es-GT" sz="1400" dirty="0">
                <a:solidFill>
                  <a:schemeClr val="bg1"/>
                </a:solidFill>
                <a:effectLst/>
                <a:latin typeface="Book Antiqua" panose="02040602050305030304" pitchFamily="18" charset="0"/>
                <a:ea typeface="Calibri" panose="020F0502020204030204" pitchFamily="34" charset="0"/>
              </a:rPr>
              <a:t>Proceso genérico que parte de la planeación de necesidades previamente definidas por la existencia de un puesto vacante que se desea ocupar; comprende la aplicación de normas, procedimientos, técnicas e instrumentos de evaluación, con la finalidad de captar, seleccionar y nombrar al candidato idóneo; éste debe realizarse conforme a las normas generales, específicas y procedimientos establecidos por la Oficina Nacional de Servicio Civil.</a:t>
            </a:r>
            <a:endParaRPr lang="es-GT" sz="1400" dirty="0">
              <a:solidFill>
                <a:schemeClr val="bg1"/>
              </a:solidFill>
              <a:latin typeface="Book Antiqua" panose="02040602050305030304" pitchFamily="18" charset="0"/>
            </a:endParaRPr>
          </a:p>
        </p:txBody>
      </p:sp>
      <p:pic>
        <p:nvPicPr>
          <p:cNvPr id="9" name="Imagen 8">
            <a:extLst>
              <a:ext uri="{FF2B5EF4-FFF2-40B4-BE49-F238E27FC236}">
                <a16:creationId xmlns:a16="http://schemas.microsoft.com/office/drawing/2014/main" id="{FB716090-D8AB-4B0F-95B7-2B9D43D78E53}"/>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680029" y="3313262"/>
            <a:ext cx="666271" cy="628776"/>
          </a:xfrm>
          <a:prstGeom prst="rect">
            <a:avLst/>
          </a:prstGeom>
        </p:spPr>
      </p:pic>
    </p:spTree>
    <p:extLst>
      <p:ext uri="{BB962C8B-B14F-4D97-AF65-F5344CB8AC3E}">
        <p14:creationId xmlns:p14="http://schemas.microsoft.com/office/powerpoint/2010/main" val="17702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EBAF4E52-ACD4-5923-DBE0-FA83EF22F05E}"/>
              </a:ext>
            </a:extLst>
          </p:cNvPr>
          <p:cNvGrpSpPr/>
          <p:nvPr/>
        </p:nvGrpSpPr>
        <p:grpSpPr>
          <a:xfrm>
            <a:off x="-114000" y="6782658"/>
            <a:ext cx="12420000" cy="108000"/>
            <a:chOff x="-114000" y="6750000"/>
            <a:chExt cx="12420000" cy="108000"/>
          </a:xfrm>
        </p:grpSpPr>
        <p:sp>
          <p:nvSpPr>
            <p:cNvPr id="11" name="Rectángulo 10">
              <a:extLst>
                <a:ext uri="{FF2B5EF4-FFF2-40B4-BE49-F238E27FC236}">
                  <a16:creationId xmlns:a16="http://schemas.microsoft.com/office/drawing/2014/main" id="{DF56E328-58CE-5966-9085-1942A13EC31E}"/>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Rectángulo 11">
              <a:extLst>
                <a:ext uri="{FF2B5EF4-FFF2-40B4-BE49-F238E27FC236}">
                  <a16:creationId xmlns:a16="http://schemas.microsoft.com/office/drawing/2014/main" id="{187A2C3D-0916-29EF-4B33-44E8A8370D14}"/>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3" name="Rectángulo 12">
              <a:extLst>
                <a:ext uri="{FF2B5EF4-FFF2-40B4-BE49-F238E27FC236}">
                  <a16:creationId xmlns:a16="http://schemas.microsoft.com/office/drawing/2014/main" id="{A16ACC58-829E-78E8-CEE7-F0B4574EAA8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9" name="Rectángulo 18">
            <a:extLst>
              <a:ext uri="{FF2B5EF4-FFF2-40B4-BE49-F238E27FC236}">
                <a16:creationId xmlns:a16="http://schemas.microsoft.com/office/drawing/2014/main" id="{F897D0DA-10B8-A0DB-AF39-06C7E8355BC9}"/>
              </a:ext>
            </a:extLst>
          </p:cNvPr>
          <p:cNvSpPr/>
          <p:nvPr/>
        </p:nvSpPr>
        <p:spPr>
          <a:xfrm>
            <a:off x="554181" y="6400800"/>
            <a:ext cx="5161783" cy="400110"/>
          </a:xfrm>
          <a:prstGeom prst="rect">
            <a:avLst/>
          </a:prstGeom>
        </p:spPr>
        <p:txBody>
          <a:bodyPr wrap="square">
            <a:spAutoFit/>
          </a:bodyPr>
          <a:lstStyle/>
          <a:p>
            <a:pPr algn="just"/>
            <a:r>
              <a:rPr lang="es-MX" sz="1000" dirty="0">
                <a:solidFill>
                  <a:schemeClr val="bg1">
                    <a:lumMod val="65000"/>
                  </a:schemeClr>
                </a:solidFill>
                <a:latin typeface="Altivo Light" panose="020B0000000000000000" pitchFamily="34" charset="77"/>
              </a:rPr>
              <a:t>Acuerdo de Dirección No. D-2021-193 “Manual de Gestión del Empleo del Organismo Ejecutivo, Tercera Edición”.</a:t>
            </a:r>
            <a:endParaRPr lang="es-GT" sz="1000" dirty="0">
              <a:solidFill>
                <a:schemeClr val="bg1">
                  <a:lumMod val="65000"/>
                </a:schemeClr>
              </a:solidFill>
              <a:latin typeface="Altivo Light" panose="020B0000000000000000" pitchFamily="34" charset="77"/>
            </a:endParaRPr>
          </a:p>
        </p:txBody>
      </p:sp>
      <p:grpSp>
        <p:nvGrpSpPr>
          <p:cNvPr id="23" name="Grupo 22">
            <a:extLst>
              <a:ext uri="{FF2B5EF4-FFF2-40B4-BE49-F238E27FC236}">
                <a16:creationId xmlns:a16="http://schemas.microsoft.com/office/drawing/2014/main" id="{CC5D92A4-7D5D-9971-B28B-3DD752151137}"/>
              </a:ext>
            </a:extLst>
          </p:cNvPr>
          <p:cNvGrpSpPr/>
          <p:nvPr/>
        </p:nvGrpSpPr>
        <p:grpSpPr>
          <a:xfrm>
            <a:off x="10499269" y="-277588"/>
            <a:ext cx="1420586" cy="1539068"/>
            <a:chOff x="10629901" y="-179614"/>
            <a:chExt cx="1420586" cy="1539068"/>
          </a:xfrm>
        </p:grpSpPr>
        <p:sp>
          <p:nvSpPr>
            <p:cNvPr id="24" name="Rectángulo 23">
              <a:extLst>
                <a:ext uri="{FF2B5EF4-FFF2-40B4-BE49-F238E27FC236}">
                  <a16:creationId xmlns:a16="http://schemas.microsoft.com/office/drawing/2014/main" id="{58AEF042-9A7E-847F-55DD-BCC4AA362135}"/>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5" name="Imagen 24">
              <a:extLst>
                <a:ext uri="{FF2B5EF4-FFF2-40B4-BE49-F238E27FC236}">
                  <a16:creationId xmlns:a16="http://schemas.microsoft.com/office/drawing/2014/main" id="{24699BC4-0595-3D9C-BE7D-107583CFD3D3}"/>
                </a:ext>
              </a:extLst>
            </p:cNvPr>
            <p:cNvPicPr>
              <a:picLocks noChangeAspect="1"/>
            </p:cNvPicPr>
            <p:nvPr/>
          </p:nvPicPr>
          <p:blipFill>
            <a:blip r:embed="rId2"/>
            <a:stretch>
              <a:fillRect/>
            </a:stretch>
          </p:blipFill>
          <p:spPr>
            <a:xfrm>
              <a:off x="10959144" y="357362"/>
              <a:ext cx="762100" cy="765517"/>
            </a:xfrm>
            <a:prstGeom prst="rect">
              <a:avLst/>
            </a:prstGeom>
          </p:spPr>
        </p:pic>
      </p:grpSp>
      <p:sp>
        <p:nvSpPr>
          <p:cNvPr id="14" name="CuadroTexto 13">
            <a:extLst>
              <a:ext uri="{FF2B5EF4-FFF2-40B4-BE49-F238E27FC236}">
                <a16:creationId xmlns:a16="http://schemas.microsoft.com/office/drawing/2014/main" id="{58458713-3068-4283-92A9-BED8C03E92E4}"/>
              </a:ext>
            </a:extLst>
          </p:cNvPr>
          <p:cNvSpPr txBox="1"/>
          <p:nvPr/>
        </p:nvSpPr>
        <p:spPr>
          <a:xfrm>
            <a:off x="2419019" y="994355"/>
            <a:ext cx="6593889" cy="534249"/>
          </a:xfrm>
          <a:prstGeom prst="rect">
            <a:avLst/>
          </a:prstGeom>
          <a:noFill/>
        </p:spPr>
        <p:txBody>
          <a:bodyPr wrap="square">
            <a:spAutoFit/>
          </a:bodyPr>
          <a:lstStyle/>
          <a:p>
            <a:pPr algn="ctr">
              <a:lnSpc>
                <a:spcPct val="107000"/>
              </a:lnSpc>
              <a:spcAft>
                <a:spcPts val="800"/>
              </a:spcAft>
            </a:pPr>
            <a:r>
              <a:rPr lang="es-GT" sz="2800" b="1" dirty="0">
                <a:latin typeface="Book Antiqua" panose="02040602050305030304" pitchFamily="18" charset="0"/>
                <a:cs typeface="Arial" panose="020B0604020202020204" pitchFamily="34" charset="0"/>
              </a:rPr>
              <a:t>Importante</a:t>
            </a:r>
            <a:r>
              <a:rPr lang="es-GT" sz="2500" b="1" dirty="0">
                <a:latin typeface="Montserrat" panose="00000500000000000000" pitchFamily="2" charset="0"/>
                <a:cs typeface="Arial" panose="020B0604020202020204" pitchFamily="34" charset="0"/>
              </a:rPr>
              <a:t> </a:t>
            </a:r>
            <a:endParaRPr lang="es-ES" sz="2500" b="1" dirty="0">
              <a:latin typeface="Montserrat" panose="00000500000000000000" pitchFamily="2" charset="0"/>
              <a:cs typeface="Arial" panose="020B0604020202020204" pitchFamily="34" charset="0"/>
            </a:endParaRPr>
          </a:p>
        </p:txBody>
      </p:sp>
      <p:sp>
        <p:nvSpPr>
          <p:cNvPr id="17" name="CuadroTexto 16">
            <a:extLst>
              <a:ext uri="{FF2B5EF4-FFF2-40B4-BE49-F238E27FC236}">
                <a16:creationId xmlns:a16="http://schemas.microsoft.com/office/drawing/2014/main" id="{55E197D3-0467-4AA9-B17F-9F53F37D5461}"/>
              </a:ext>
            </a:extLst>
          </p:cNvPr>
          <p:cNvSpPr txBox="1"/>
          <p:nvPr/>
        </p:nvSpPr>
        <p:spPr>
          <a:xfrm>
            <a:off x="1411549" y="2195408"/>
            <a:ext cx="8984201" cy="3046988"/>
          </a:xfrm>
          <a:prstGeom prst="rect">
            <a:avLst/>
          </a:prstGeom>
          <a:noFill/>
        </p:spPr>
        <p:txBody>
          <a:bodyPr wrap="square">
            <a:spAutoFit/>
          </a:bodyPr>
          <a:lstStyle/>
          <a:p>
            <a:pPr marL="285750" lvl="2" indent="-285750" algn="just">
              <a:buFont typeface="Arial" panose="020B0604020202020204" pitchFamily="34" charset="0"/>
              <a:buChar char="•"/>
            </a:pPr>
            <a:r>
              <a:rPr lang="es-GT" sz="1600" b="1" dirty="0">
                <a:latin typeface="Book Antiqua" panose="02040602050305030304" pitchFamily="18" charset="0"/>
                <a:cs typeface="Arial" panose="020B0604020202020204" pitchFamily="34" charset="0"/>
              </a:rPr>
              <a:t>ONSEC</a:t>
            </a:r>
            <a:r>
              <a:rPr lang="es-GT" sz="1600" dirty="0">
                <a:latin typeface="Book Antiqua" panose="02040602050305030304" pitchFamily="18" charset="0"/>
                <a:cs typeface="Arial" panose="020B0604020202020204" pitchFamily="34" charset="0"/>
              </a:rPr>
              <a:t> es el responsable de asesorar y capacitar al personal encargado del recurso humano de las entidades, acerca de la correcta aplicación del Manual de Gestión del Empleo del Organismo Ejecutivo, Tercera Edición.</a:t>
            </a:r>
          </a:p>
          <a:p>
            <a:pPr marL="285750" lvl="2" indent="-285750" algn="just">
              <a:buFont typeface="Arial" panose="020B0604020202020204" pitchFamily="34" charset="0"/>
              <a:buChar char="•"/>
            </a:pPr>
            <a:endParaRPr lang="es-GT" sz="1600" dirty="0">
              <a:latin typeface="Book Antiqua" panose="02040602050305030304" pitchFamily="18" charset="0"/>
              <a:cs typeface="Arial" panose="020B0604020202020204" pitchFamily="34" charset="0"/>
            </a:endParaRPr>
          </a:p>
          <a:p>
            <a:pPr marL="285750" lvl="2" indent="-285750" algn="just">
              <a:buFont typeface="Arial" panose="020B0604020202020204" pitchFamily="34" charset="0"/>
              <a:buChar char="•"/>
            </a:pPr>
            <a:r>
              <a:rPr lang="es-GT" sz="1600" dirty="0">
                <a:latin typeface="Book Antiqua" panose="02040602050305030304" pitchFamily="18" charset="0"/>
                <a:cs typeface="Arial" panose="020B0604020202020204" pitchFamily="34" charset="0"/>
              </a:rPr>
              <a:t>La </a:t>
            </a:r>
            <a:r>
              <a:rPr lang="es-GT" sz="1600" b="1" dirty="0">
                <a:latin typeface="Book Antiqua" panose="02040602050305030304" pitchFamily="18" charset="0"/>
                <a:cs typeface="Arial" panose="020B0604020202020204" pitchFamily="34" charset="0"/>
              </a:rPr>
              <a:t>Autoridad Nominadora</a:t>
            </a:r>
            <a:r>
              <a:rPr lang="es-GT" sz="1600" dirty="0">
                <a:latin typeface="Book Antiqua" panose="02040602050305030304" pitchFamily="18" charset="0"/>
                <a:cs typeface="Arial" panose="020B0604020202020204" pitchFamily="34" charset="0"/>
              </a:rPr>
              <a:t> y la </a:t>
            </a:r>
            <a:r>
              <a:rPr lang="es-GT" sz="1600" b="1" dirty="0">
                <a:latin typeface="Book Antiqua" panose="02040602050305030304" pitchFamily="18" charset="0"/>
                <a:cs typeface="Arial" panose="020B0604020202020204" pitchFamily="34" charset="0"/>
              </a:rPr>
              <a:t>máxima autoridad de recursos humanos </a:t>
            </a:r>
            <a:r>
              <a:rPr lang="es-GT" sz="1600" dirty="0">
                <a:latin typeface="Book Antiqua" panose="02040602050305030304" pitchFamily="18" charset="0"/>
                <a:cs typeface="Arial" panose="020B0604020202020204" pitchFamily="34" charset="0"/>
              </a:rPr>
              <a:t>son responsables de cumplir y hacer cumplir los principios, normas y procedimientos contenidos en el Manual de Gestión del Empleo del Organismo Ejecutivo, Tercera Edición.</a:t>
            </a:r>
          </a:p>
          <a:p>
            <a:pPr marL="285750" lvl="2" indent="-285750" algn="just">
              <a:buFont typeface="Arial" panose="020B0604020202020204" pitchFamily="34" charset="0"/>
              <a:buChar char="•"/>
            </a:pPr>
            <a:endParaRPr lang="es-GT" sz="1600" dirty="0">
              <a:latin typeface="Book Antiqua" panose="02040602050305030304" pitchFamily="18" charset="0"/>
              <a:cs typeface="Arial" panose="020B0604020202020204" pitchFamily="34" charset="0"/>
            </a:endParaRPr>
          </a:p>
          <a:p>
            <a:pPr marL="285750" lvl="2" indent="-285750" algn="just">
              <a:buFont typeface="Arial" panose="020B0604020202020204" pitchFamily="34" charset="0"/>
              <a:buChar char="•"/>
            </a:pPr>
            <a:r>
              <a:rPr lang="es-GT" sz="1600" dirty="0">
                <a:latin typeface="Book Antiqua" panose="02040602050305030304" pitchFamily="18" charset="0"/>
                <a:cs typeface="Arial" panose="020B0604020202020204" pitchFamily="34" charset="0"/>
              </a:rPr>
              <a:t>La </a:t>
            </a:r>
            <a:r>
              <a:rPr lang="es-GT" sz="1600" b="1" dirty="0">
                <a:latin typeface="Book Antiqua" panose="02040602050305030304" pitchFamily="18" charset="0"/>
                <a:cs typeface="Arial" panose="020B0604020202020204" pitchFamily="34" charset="0"/>
              </a:rPr>
              <a:t>máxima autoridad de recursos humanos </a:t>
            </a:r>
            <a:r>
              <a:rPr lang="es-GT" sz="1600" dirty="0">
                <a:latin typeface="Book Antiqua" panose="02040602050305030304" pitchFamily="18" charset="0"/>
                <a:cs typeface="Arial" panose="020B0604020202020204" pitchFamily="34" charset="0"/>
              </a:rPr>
              <a:t>es el responsable de designar dentro del personal del área de recursos humanos, a la persona responsable de realizar la confrontación de documentos dentro del proceso de dotación de recursos humanos, según disposiciones específicas en numeral 7.2.4</a:t>
            </a:r>
          </a:p>
        </p:txBody>
      </p:sp>
      <p:pic>
        <p:nvPicPr>
          <p:cNvPr id="18" name="Imagen 17">
            <a:extLst>
              <a:ext uri="{FF2B5EF4-FFF2-40B4-BE49-F238E27FC236}">
                <a16:creationId xmlns:a16="http://schemas.microsoft.com/office/drawing/2014/main" id="{99FA881D-0543-4535-B1A6-F1A4B037C139}"/>
              </a:ext>
            </a:extLst>
          </p:cNvPr>
          <p:cNvPicPr>
            <a:picLocks noChangeAspect="1"/>
          </p:cNvPicPr>
          <p:nvPr/>
        </p:nvPicPr>
        <p:blipFill>
          <a:blip r:embed="rId3"/>
          <a:stretch>
            <a:fillRect/>
          </a:stretch>
        </p:blipFill>
        <p:spPr>
          <a:xfrm>
            <a:off x="4026000" y="848436"/>
            <a:ext cx="642780" cy="642780"/>
          </a:xfrm>
          <a:prstGeom prst="rect">
            <a:avLst/>
          </a:prstGeom>
        </p:spPr>
      </p:pic>
    </p:spTree>
    <p:extLst>
      <p:ext uri="{BB962C8B-B14F-4D97-AF65-F5344CB8AC3E}">
        <p14:creationId xmlns:p14="http://schemas.microsoft.com/office/powerpoint/2010/main" val="106927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8B276136-C28B-E830-971C-A0E2426B28C2}"/>
              </a:ext>
            </a:extLst>
          </p:cNvPr>
          <p:cNvGrpSpPr/>
          <p:nvPr/>
        </p:nvGrpSpPr>
        <p:grpSpPr>
          <a:xfrm>
            <a:off x="10499269" y="-277588"/>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2"/>
            <a:stretch>
              <a:fillRect/>
            </a:stretch>
          </p:blipFill>
          <p:spPr>
            <a:xfrm>
              <a:off x="10959144" y="357362"/>
              <a:ext cx="762100" cy="765517"/>
            </a:xfrm>
            <a:prstGeom prst="rect">
              <a:avLst/>
            </a:prstGeom>
          </p:spPr>
        </p:pic>
      </p:grpSp>
      <p:grpSp>
        <p:nvGrpSpPr>
          <p:cNvPr id="28" name="Grupo 27">
            <a:extLst>
              <a:ext uri="{FF2B5EF4-FFF2-40B4-BE49-F238E27FC236}">
                <a16:creationId xmlns:a16="http://schemas.microsoft.com/office/drawing/2014/main" id="{5010AF1B-5CE0-818D-9127-B5163CD98010}"/>
              </a:ext>
            </a:extLst>
          </p:cNvPr>
          <p:cNvGrpSpPr/>
          <p:nvPr/>
        </p:nvGrpSpPr>
        <p:grpSpPr>
          <a:xfrm rot="16200000">
            <a:off x="-3484040" y="3375000"/>
            <a:ext cx="7010766" cy="108000"/>
            <a:chOff x="-114000" y="6750000"/>
            <a:chExt cx="12420000" cy="108000"/>
          </a:xfrm>
        </p:grpSpPr>
        <p:sp>
          <p:nvSpPr>
            <p:cNvPr id="29" name="Rectángulo 28">
              <a:extLst>
                <a:ext uri="{FF2B5EF4-FFF2-40B4-BE49-F238E27FC236}">
                  <a16:creationId xmlns:a16="http://schemas.microsoft.com/office/drawing/2014/main" id="{C3ED18F2-3F57-8375-E4FA-BC26629CA8EA}"/>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0" name="Rectángulo 29">
              <a:extLst>
                <a:ext uri="{FF2B5EF4-FFF2-40B4-BE49-F238E27FC236}">
                  <a16:creationId xmlns:a16="http://schemas.microsoft.com/office/drawing/2014/main" id="{D761B28E-8152-CF28-DFC3-3D159F91A82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1" name="Rectángulo 30">
              <a:extLst>
                <a:ext uri="{FF2B5EF4-FFF2-40B4-BE49-F238E27FC236}">
                  <a16:creationId xmlns:a16="http://schemas.microsoft.com/office/drawing/2014/main" id="{9A352678-E0F7-FF32-20B2-F13BAE92B5D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pic>
        <p:nvPicPr>
          <p:cNvPr id="13" name="Imagen 12">
            <a:extLst>
              <a:ext uri="{FF2B5EF4-FFF2-40B4-BE49-F238E27FC236}">
                <a16:creationId xmlns:a16="http://schemas.microsoft.com/office/drawing/2014/main" id="{8995B490-AEEB-4A1D-9A8E-9B609260DFCC}"/>
              </a:ext>
            </a:extLst>
          </p:cNvPr>
          <p:cNvPicPr/>
          <p:nvPr/>
        </p:nvPicPr>
        <p:blipFill rotWithShape="1">
          <a:blip r:embed="rId3" cstate="print">
            <a:extLst>
              <a:ext uri="{28A0092B-C50C-407E-A947-70E740481C1C}">
                <a14:useLocalDpi xmlns:a14="http://schemas.microsoft.com/office/drawing/2010/main" val="0"/>
              </a:ext>
            </a:extLst>
          </a:blip>
          <a:srcRect b="12182"/>
          <a:stretch/>
        </p:blipFill>
        <p:spPr bwMode="auto">
          <a:xfrm>
            <a:off x="3278457" y="1495599"/>
            <a:ext cx="5987738" cy="5362401"/>
          </a:xfrm>
          <a:prstGeom prst="rect">
            <a:avLst/>
          </a:prstGeom>
          <a:ln>
            <a:noFill/>
          </a:ln>
          <a:extLst>
            <a:ext uri="{53640926-AAD7-44D8-BBD7-CCE9431645EC}">
              <a14:shadowObscured xmlns:a14="http://schemas.microsoft.com/office/drawing/2010/main"/>
            </a:ext>
          </a:extLst>
        </p:spPr>
      </p:pic>
      <p:sp>
        <p:nvSpPr>
          <p:cNvPr id="14" name="CuadroTexto 13">
            <a:extLst>
              <a:ext uri="{FF2B5EF4-FFF2-40B4-BE49-F238E27FC236}">
                <a16:creationId xmlns:a16="http://schemas.microsoft.com/office/drawing/2014/main" id="{538CBD4F-1DA3-4C62-B2DE-E0F17D600414}"/>
              </a:ext>
            </a:extLst>
          </p:cNvPr>
          <p:cNvSpPr txBox="1"/>
          <p:nvPr/>
        </p:nvSpPr>
        <p:spPr>
          <a:xfrm>
            <a:off x="2900526" y="594018"/>
            <a:ext cx="6122634" cy="861774"/>
          </a:xfrm>
          <a:prstGeom prst="rect">
            <a:avLst/>
          </a:prstGeom>
          <a:noFill/>
        </p:spPr>
        <p:txBody>
          <a:bodyPr wrap="square">
            <a:spAutoFit/>
          </a:bodyPr>
          <a:lstStyle/>
          <a:p>
            <a:pPr algn="ctr"/>
            <a:r>
              <a:rPr lang="es-ES" sz="2500" b="1" dirty="0">
                <a:solidFill>
                  <a:srgbClr val="0070C0"/>
                </a:solidFill>
                <a:latin typeface="Book Antiqua" panose="02040602050305030304" pitchFamily="18" charset="0"/>
                <a:cs typeface="Arial" panose="020B0604020202020204" pitchFamily="34" charset="0"/>
              </a:rPr>
              <a:t>Etapas del Proceso de Dotación de Recursos Humanos</a:t>
            </a:r>
            <a:endParaRPr lang="es-ES" b="1" dirty="0">
              <a:solidFill>
                <a:srgbClr val="0070C0"/>
              </a:solidFill>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359399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8B276136-C28B-E830-971C-A0E2426B28C2}"/>
              </a:ext>
            </a:extLst>
          </p:cNvPr>
          <p:cNvGrpSpPr/>
          <p:nvPr/>
        </p:nvGrpSpPr>
        <p:grpSpPr>
          <a:xfrm>
            <a:off x="10499269" y="-46771"/>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2"/>
            <a:stretch>
              <a:fillRect/>
            </a:stretch>
          </p:blipFill>
          <p:spPr>
            <a:xfrm>
              <a:off x="10959144" y="357362"/>
              <a:ext cx="762100" cy="765517"/>
            </a:xfrm>
            <a:prstGeom prst="rect">
              <a:avLst/>
            </a:prstGeom>
          </p:spPr>
        </p:pic>
      </p:grpSp>
      <p:grpSp>
        <p:nvGrpSpPr>
          <p:cNvPr id="26" name="Grupo 25">
            <a:extLst>
              <a:ext uri="{FF2B5EF4-FFF2-40B4-BE49-F238E27FC236}">
                <a16:creationId xmlns:a16="http://schemas.microsoft.com/office/drawing/2014/main" id="{A418BA9B-4719-7547-9643-982FFB650E22}"/>
              </a:ext>
            </a:extLst>
          </p:cNvPr>
          <p:cNvGrpSpPr/>
          <p:nvPr/>
        </p:nvGrpSpPr>
        <p:grpSpPr>
          <a:xfrm rot="16200000">
            <a:off x="-3484040" y="3375000"/>
            <a:ext cx="7010766" cy="108000"/>
            <a:chOff x="-114000" y="6750000"/>
            <a:chExt cx="12420000" cy="108000"/>
          </a:xfrm>
        </p:grpSpPr>
        <p:sp>
          <p:nvSpPr>
            <p:cNvPr id="27" name="Rectángulo 26">
              <a:extLst>
                <a:ext uri="{FF2B5EF4-FFF2-40B4-BE49-F238E27FC236}">
                  <a16:creationId xmlns:a16="http://schemas.microsoft.com/office/drawing/2014/main" id="{79ED96DB-12B3-EBD2-CA19-DAE840CA0508}"/>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8" name="Rectángulo 27">
              <a:extLst>
                <a:ext uri="{FF2B5EF4-FFF2-40B4-BE49-F238E27FC236}">
                  <a16:creationId xmlns:a16="http://schemas.microsoft.com/office/drawing/2014/main" id="{C6CF4613-4068-4B04-2AF8-2C3B8ACF076E}"/>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9" name="Rectángulo 28">
              <a:extLst>
                <a:ext uri="{FF2B5EF4-FFF2-40B4-BE49-F238E27FC236}">
                  <a16:creationId xmlns:a16="http://schemas.microsoft.com/office/drawing/2014/main" id="{5838A726-591D-60EF-A3BD-E5761BC97840}"/>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6" name="CuadroTexto 15">
            <a:extLst>
              <a:ext uri="{FF2B5EF4-FFF2-40B4-BE49-F238E27FC236}">
                <a16:creationId xmlns:a16="http://schemas.microsoft.com/office/drawing/2014/main" id="{B8D8107B-A314-4209-8453-3B00F51AF063}"/>
              </a:ext>
            </a:extLst>
          </p:cNvPr>
          <p:cNvSpPr txBox="1"/>
          <p:nvPr/>
        </p:nvSpPr>
        <p:spPr>
          <a:xfrm>
            <a:off x="1609021" y="319142"/>
            <a:ext cx="1897598" cy="345607"/>
          </a:xfrm>
          <a:prstGeom prst="rect">
            <a:avLst/>
          </a:prstGeom>
          <a:noFill/>
        </p:spPr>
        <p:txBody>
          <a:bodyPr wrap="square">
            <a:spAutoFit/>
          </a:bodyPr>
          <a:lstStyle/>
          <a:p>
            <a:pPr algn="ctr">
              <a:lnSpc>
                <a:spcPct val="107000"/>
              </a:lnSpc>
              <a:spcAft>
                <a:spcPts val="800"/>
              </a:spcAft>
            </a:pPr>
            <a:r>
              <a:rPr lang="es-GT" sz="1600" b="1"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t>Planificación</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0F46A1B4-E2A3-41EA-A519-A51EB603BAD7}"/>
              </a:ext>
            </a:extLst>
          </p:cNvPr>
          <p:cNvSpPr txBox="1"/>
          <p:nvPr/>
        </p:nvSpPr>
        <p:spPr>
          <a:xfrm>
            <a:off x="1609021" y="664749"/>
            <a:ext cx="8600239" cy="1481559"/>
          </a:xfrm>
          <a:prstGeom prst="rect">
            <a:avLst/>
          </a:prstGeom>
          <a:noFill/>
        </p:spPr>
        <p:txBody>
          <a:bodyPr wrap="square">
            <a:spAutoFit/>
          </a:bodyPr>
          <a:lstStyle/>
          <a:p>
            <a:pPr algn="just">
              <a:lnSpc>
                <a:spcPct val="107000"/>
              </a:lnSpc>
              <a:spcAft>
                <a:spcPts val="800"/>
              </a:spcAft>
            </a:pPr>
            <a:r>
              <a:rPr lang="es-GT" sz="16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E</a:t>
            </a:r>
            <a:r>
              <a:rPr lang="es-GT" sz="1600"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t>s una función administrativa que comprende el análisis de una situación, el establecimiento de objetivos, la formulación de estrategias que permitan alcanzar dichos objetivos, y el desarrollo de planes de acción que señalen cómo implementar dichas estrategias.</a:t>
            </a:r>
            <a:endParaRPr lang="es-GT" sz="16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GT" sz="1600" b="1"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t>Verificar el estatus del puesto, confirmando lo siguiente:</a:t>
            </a:r>
            <a:br>
              <a:rPr lang="es-GT" sz="1500" dirty="0">
                <a:solidFill>
                  <a:srgbClr val="002060"/>
                </a:solidFill>
                <a:effectLst/>
                <a:latin typeface="Montserrat" panose="00000500000000000000" pitchFamily="2" charset="0"/>
                <a:ea typeface="Calibri" panose="020F0502020204030204" pitchFamily="34" charset="0"/>
                <a:cs typeface="Times New Roman" panose="02020603050405020304" pitchFamily="18" charset="0"/>
              </a:rPr>
            </a:br>
            <a:endParaRPr lang="es-GT" sz="1500" dirty="0">
              <a:effectLst/>
              <a:latin typeface="Montserrat" panose="00000500000000000000" pitchFamily="2" charset="0"/>
              <a:ea typeface="Calibri" panose="020F0502020204030204" pitchFamily="34" charset="0"/>
              <a:cs typeface="Times New Roman" panose="02020603050405020304" pitchFamily="18" charset="0"/>
            </a:endParaRPr>
          </a:p>
        </p:txBody>
      </p:sp>
      <p:graphicFrame>
        <p:nvGraphicFramePr>
          <p:cNvPr id="18" name="Tabla 17">
            <a:extLst>
              <a:ext uri="{FF2B5EF4-FFF2-40B4-BE49-F238E27FC236}">
                <a16:creationId xmlns:a16="http://schemas.microsoft.com/office/drawing/2014/main" id="{CC04D703-09CC-46F0-80BD-80861571BEA6}"/>
              </a:ext>
            </a:extLst>
          </p:cNvPr>
          <p:cNvGraphicFramePr>
            <a:graphicFrameLocks noGrp="1"/>
          </p:cNvGraphicFramePr>
          <p:nvPr>
            <p:extLst>
              <p:ext uri="{D42A27DB-BD31-4B8C-83A1-F6EECF244321}">
                <p14:modId xmlns:p14="http://schemas.microsoft.com/office/powerpoint/2010/main" val="3091244090"/>
              </p:ext>
            </p:extLst>
          </p:nvPr>
        </p:nvGraphicFramePr>
        <p:xfrm>
          <a:off x="683515" y="2146308"/>
          <a:ext cx="4873907" cy="3418050"/>
        </p:xfrm>
        <a:graphic>
          <a:graphicData uri="http://schemas.openxmlformats.org/drawingml/2006/table">
            <a:tbl>
              <a:tblPr firstRow="1" firstCol="1" bandRow="1">
                <a:tableStyleId>{5C22544A-7EE6-4342-B048-85BDC9FD1C3A}</a:tableStyleId>
              </a:tblPr>
              <a:tblGrid>
                <a:gridCol w="4873907">
                  <a:extLst>
                    <a:ext uri="{9D8B030D-6E8A-4147-A177-3AD203B41FA5}">
                      <a16:colId xmlns:a16="http://schemas.microsoft.com/office/drawing/2014/main" val="48374925"/>
                    </a:ext>
                  </a:extLst>
                </a:gridCol>
              </a:tblGrid>
              <a:tr h="357195">
                <a:tc>
                  <a:txBody>
                    <a:bodyPr/>
                    <a:lstStyle/>
                    <a:p>
                      <a:pPr algn="just">
                        <a:lnSpc>
                          <a:spcPct val="107000"/>
                        </a:lnSpc>
                        <a:spcAft>
                          <a:spcPts val="800"/>
                        </a:spcAft>
                      </a:pPr>
                      <a:r>
                        <a:rPr lang="es-GT" sz="1100" dirty="0">
                          <a:effectLst/>
                          <a:latin typeface="Book Antiqua" panose="02040602050305030304" pitchFamily="18" charset="0"/>
                        </a:rPr>
                        <a:t>Que el puesto pertenece al Plan de Clasificación de Puestos del Organismo Ejecutivo.</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4254"/>
                  </a:ext>
                </a:extLst>
              </a:tr>
              <a:tr h="30532">
                <a:tc>
                  <a:txBody>
                    <a:bodyPr/>
                    <a:lstStyle/>
                    <a:p>
                      <a:pPr algn="just">
                        <a:lnSpc>
                          <a:spcPct val="107000"/>
                        </a:lnSpc>
                        <a:spcAft>
                          <a:spcPts val="800"/>
                        </a:spcAft>
                      </a:pPr>
                      <a:r>
                        <a:rPr lang="es-GT" sz="1100" dirty="0">
                          <a:effectLst/>
                          <a:latin typeface="Book Antiqua" panose="02040602050305030304" pitchFamily="18" charset="0"/>
                        </a:rPr>
                        <a:t>Que pertenece al servicio por oposición.</a:t>
                      </a:r>
                    </a:p>
                    <a:p>
                      <a:pPr algn="just">
                        <a:lnSpc>
                          <a:spcPct val="107000"/>
                        </a:lnSpc>
                        <a:spcAft>
                          <a:spcPts val="800"/>
                        </a:spcAft>
                      </a:pPr>
                      <a:r>
                        <a:rPr lang="es-GT" sz="1200" dirty="0">
                          <a:effectLst/>
                          <a:latin typeface="Book Antiqua" panose="02040602050305030304" pitchFamily="18" charset="0"/>
                        </a:rPr>
                        <a:t> </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2644366"/>
                  </a:ext>
                </a:extLst>
              </a:tr>
              <a:tr h="517075">
                <a:tc>
                  <a:txBody>
                    <a:bodyPr/>
                    <a:lstStyle/>
                    <a:p>
                      <a:pPr algn="just">
                        <a:lnSpc>
                          <a:spcPct val="107000"/>
                        </a:lnSpc>
                        <a:spcAft>
                          <a:spcPts val="800"/>
                        </a:spcAft>
                      </a:pPr>
                      <a:r>
                        <a:rPr lang="es-GT" sz="1100" dirty="0">
                          <a:effectLst/>
                          <a:latin typeface="Book Antiqua" panose="02040602050305030304" pitchFamily="18" charset="0"/>
                        </a:rPr>
                        <a:t>Que se encuentre vacante.</a:t>
                      </a:r>
                    </a:p>
                  </a:txBody>
                  <a:tcPr marL="68580" marR="68580" marT="0" marB="0" anchor="ctr"/>
                </a:tc>
                <a:extLst>
                  <a:ext uri="{0D108BD9-81ED-4DB2-BD59-A6C34878D82A}">
                    <a16:rowId xmlns:a16="http://schemas.microsoft.com/office/drawing/2014/main" val="1698881804"/>
                  </a:ext>
                </a:extLst>
              </a:tr>
              <a:tr h="517075">
                <a:tc>
                  <a:txBody>
                    <a:bodyPr/>
                    <a:lstStyle/>
                    <a:p>
                      <a:pPr algn="just">
                        <a:lnSpc>
                          <a:spcPct val="107000"/>
                        </a:lnSpc>
                        <a:spcAft>
                          <a:spcPts val="800"/>
                        </a:spcAft>
                      </a:pPr>
                      <a:r>
                        <a:rPr lang="es-MX" sz="1100" dirty="0">
                          <a:effectLst/>
                          <a:latin typeface="Book Antiqua" panose="02040602050305030304" pitchFamily="18" charset="0"/>
                          <a:ea typeface="Calibri" panose="020F0502020204030204" pitchFamily="34" charset="0"/>
                          <a:cs typeface="Times New Roman" panose="02020603050405020304" pitchFamily="18" charset="0"/>
                        </a:rPr>
                        <a:t>Que se encuentre financiado.</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323563"/>
                  </a:ext>
                </a:extLst>
              </a:tr>
              <a:tr h="517075">
                <a:tc>
                  <a:txBody>
                    <a:bodyPr/>
                    <a:lstStyle/>
                    <a:p>
                      <a:pPr algn="just">
                        <a:lnSpc>
                          <a:spcPct val="107000"/>
                        </a:lnSpc>
                        <a:spcAft>
                          <a:spcPts val="800"/>
                        </a:spcAft>
                      </a:pPr>
                      <a:r>
                        <a:rPr lang="es-MX" sz="1100" dirty="0">
                          <a:effectLst/>
                          <a:latin typeface="Book Antiqua" panose="02040602050305030304" pitchFamily="18" charset="0"/>
                          <a:ea typeface="Calibri" panose="020F0502020204030204" pitchFamily="34" charset="0"/>
                          <a:cs typeface="Times New Roman" panose="02020603050405020304" pitchFamily="18" charset="0"/>
                        </a:rPr>
                        <a:t>Que ha concluido el trámite de acción: creación, traslado, presupuestario, cambio de especialidad y otros.</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5539573"/>
                  </a:ext>
                </a:extLst>
              </a:tr>
              <a:tr h="517075">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s-GT" sz="1100" dirty="0">
                          <a:effectLst/>
                          <a:latin typeface="Book Antiqua" panose="02040602050305030304" pitchFamily="18" charset="0"/>
                        </a:rPr>
                        <a:t>En caso de estar vacante debido a que el titular anterior tuvo un ascenso, que éste ya haya sido confirmado en el nuevo puesto.</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0538410"/>
                  </a:ext>
                </a:extLst>
              </a:tr>
              <a:tr h="408730">
                <a:tc>
                  <a:txBody>
                    <a:bodyPr/>
                    <a:lstStyle/>
                    <a:p>
                      <a:pPr algn="just">
                        <a:lnSpc>
                          <a:spcPct val="107000"/>
                        </a:lnSpc>
                        <a:spcAft>
                          <a:spcPts val="800"/>
                        </a:spcAft>
                      </a:pPr>
                      <a:r>
                        <a:rPr lang="es-MX" sz="1100" dirty="0">
                          <a:effectLst/>
                          <a:latin typeface="Book Antiqua" panose="02040602050305030304" pitchFamily="18" charset="0"/>
                          <a:ea typeface="Calibri" panose="020F0502020204030204" pitchFamily="34" charset="0"/>
                          <a:cs typeface="Times New Roman" panose="02020603050405020304" pitchFamily="18" charset="0"/>
                        </a:rPr>
                        <a:t>La situación Judicial del puesto.</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7485545"/>
                  </a:ext>
                </a:extLst>
              </a:tr>
            </a:tbl>
          </a:graphicData>
        </a:graphic>
      </p:graphicFrame>
      <p:sp>
        <p:nvSpPr>
          <p:cNvPr id="22" name="Hexágono 21">
            <a:extLst>
              <a:ext uri="{FF2B5EF4-FFF2-40B4-BE49-F238E27FC236}">
                <a16:creationId xmlns:a16="http://schemas.microsoft.com/office/drawing/2014/main" id="{E3D3D845-F9BA-4E90-A10C-BE1D59DD3C43}"/>
              </a:ext>
            </a:extLst>
          </p:cNvPr>
          <p:cNvSpPr/>
          <p:nvPr/>
        </p:nvSpPr>
        <p:spPr>
          <a:xfrm>
            <a:off x="470466" y="324011"/>
            <a:ext cx="1138555" cy="931545"/>
          </a:xfrm>
          <a:prstGeom prst="hexag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PASO</a:t>
            </a:r>
            <a:r>
              <a:rPr lang="es-GT" sz="1600" b="1" dirty="0">
                <a:latin typeface="Book Antiqua" panose="02040602050305030304" pitchFamily="18" charset="0"/>
                <a:ea typeface="Calibri" panose="020F0502020204030204" pitchFamily="34" charset="0"/>
                <a:cs typeface="Times New Roman" panose="02020603050405020304" pitchFamily="18" charset="0"/>
              </a:rPr>
              <a:t> 01</a:t>
            </a:r>
          </a:p>
        </p:txBody>
      </p:sp>
      <p:sp>
        <p:nvSpPr>
          <p:cNvPr id="14" name="CuadroTexto 13">
            <a:extLst>
              <a:ext uri="{FF2B5EF4-FFF2-40B4-BE49-F238E27FC236}">
                <a16:creationId xmlns:a16="http://schemas.microsoft.com/office/drawing/2014/main" id="{4D5E497C-17C1-4012-9E2A-092A2DCE4886}"/>
              </a:ext>
            </a:extLst>
          </p:cNvPr>
          <p:cNvSpPr txBox="1"/>
          <p:nvPr/>
        </p:nvSpPr>
        <p:spPr>
          <a:xfrm>
            <a:off x="5754339" y="2982778"/>
            <a:ext cx="6165516" cy="3724096"/>
          </a:xfrm>
          <a:prstGeom prst="rect">
            <a:avLst/>
          </a:prstGeom>
          <a:noFill/>
        </p:spPr>
        <p:txBody>
          <a:bodyPr wrap="square">
            <a:spAutoFit/>
          </a:bodyPr>
          <a:lstStyle/>
          <a:p>
            <a:r>
              <a:rPr lang="es-GT" sz="2800" b="1" i="0" u="none" strike="noStrike" baseline="0" dirty="0">
                <a:solidFill>
                  <a:srgbClr val="FFFFFF"/>
                </a:solidFill>
                <a:latin typeface="Arial" panose="020B0604020202020204" pitchFamily="34" charset="0"/>
              </a:rPr>
              <a:t>PASO 01 </a:t>
            </a:r>
            <a:endParaRPr lang="es-GT" sz="2800" b="0" i="0" u="none" strike="noStrike" baseline="0" dirty="0">
              <a:solidFill>
                <a:srgbClr val="FFFFFF"/>
              </a:solidFill>
              <a:latin typeface="Arial" panose="020B0604020202020204" pitchFamily="34" charset="0"/>
            </a:endParaRPr>
          </a:p>
          <a:p>
            <a:pPr algn="just"/>
            <a:r>
              <a:rPr lang="es-MX" sz="1600" dirty="0">
                <a:solidFill>
                  <a:srgbClr val="002060"/>
                </a:solidFill>
                <a:latin typeface="Book Antiqua" panose="02040602050305030304" pitchFamily="18" charset="0"/>
                <a:cs typeface="Times New Roman" panose="02020603050405020304" pitchFamily="18" charset="0"/>
              </a:rPr>
              <a:t>Las instituciones deben contar con disposiciones internas autorizadas por la autoridad nominadora, que establezcan lo siguiente: </a:t>
            </a:r>
          </a:p>
          <a:p>
            <a:pPr algn="just"/>
            <a:r>
              <a:rPr lang="es-MX" sz="1600" dirty="0">
                <a:solidFill>
                  <a:srgbClr val="002060"/>
                </a:solidFill>
                <a:latin typeface="Book Antiqua" panose="02040602050305030304" pitchFamily="18" charset="0"/>
                <a:cs typeface="Times New Roman" panose="02020603050405020304" pitchFamily="18" charset="0"/>
              </a:rPr>
              <a:t>a. El momento y lugar donde se efectuará la confrontación de documentos a los candidatos, de acuerdo con la normativa legal vigente, y el cual no podrá ocurrir con fecha posterior al cierre de la convocatoria interna o externa (según sea el caso); y, </a:t>
            </a:r>
          </a:p>
          <a:p>
            <a:pPr algn="just"/>
            <a:endParaRPr lang="es-MX" sz="1600" dirty="0">
              <a:solidFill>
                <a:srgbClr val="002060"/>
              </a:solidFill>
              <a:latin typeface="Book Antiqua" panose="02040602050305030304" pitchFamily="18" charset="0"/>
              <a:cs typeface="Times New Roman" panose="02020603050405020304" pitchFamily="18" charset="0"/>
            </a:endParaRPr>
          </a:p>
          <a:p>
            <a:pPr algn="just"/>
            <a:r>
              <a:rPr lang="es-MX" sz="1600" dirty="0">
                <a:solidFill>
                  <a:srgbClr val="002060"/>
                </a:solidFill>
                <a:latin typeface="Book Antiqua" panose="02040602050305030304" pitchFamily="18" charset="0"/>
                <a:cs typeface="Times New Roman" panose="02020603050405020304" pitchFamily="18" charset="0"/>
              </a:rPr>
              <a:t>b. La fecha de confrontación de los documentos no tiene vigencia, salvo aquellos documentos que por su naturaleza vencen en la fecha que indican los mismos, (Documento Personal de Identificación -DPI-, Constancia de Colegiado Activo y Certificación de Carencia de Antecedentes Penales). </a:t>
            </a:r>
          </a:p>
        </p:txBody>
      </p:sp>
    </p:spTree>
    <p:extLst>
      <p:ext uri="{BB962C8B-B14F-4D97-AF65-F5344CB8AC3E}">
        <p14:creationId xmlns:p14="http://schemas.microsoft.com/office/powerpoint/2010/main" val="367138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04E6BA7F-AD96-8A6F-CDC9-0BEDD17FE946}"/>
              </a:ext>
            </a:extLst>
          </p:cNvPr>
          <p:cNvGrpSpPr/>
          <p:nvPr/>
        </p:nvGrpSpPr>
        <p:grpSpPr>
          <a:xfrm rot="16200000">
            <a:off x="-3484040" y="3375000"/>
            <a:ext cx="7010766" cy="108000"/>
            <a:chOff x="-114000" y="6750000"/>
            <a:chExt cx="12420000" cy="108000"/>
          </a:xfrm>
        </p:grpSpPr>
        <p:sp>
          <p:nvSpPr>
            <p:cNvPr id="12" name="Rectángulo 11">
              <a:extLst>
                <a:ext uri="{FF2B5EF4-FFF2-40B4-BE49-F238E27FC236}">
                  <a16:creationId xmlns:a16="http://schemas.microsoft.com/office/drawing/2014/main" id="{38A7F18D-3925-C454-BA4A-665907AEC1D2}"/>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3" name="Rectángulo 12">
              <a:extLst>
                <a:ext uri="{FF2B5EF4-FFF2-40B4-BE49-F238E27FC236}">
                  <a16:creationId xmlns:a16="http://schemas.microsoft.com/office/drawing/2014/main" id="{3B397E3F-66E2-4079-0E4C-946DEF87A25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4" name="Rectángulo 13">
              <a:extLst>
                <a:ext uri="{FF2B5EF4-FFF2-40B4-BE49-F238E27FC236}">
                  <a16:creationId xmlns:a16="http://schemas.microsoft.com/office/drawing/2014/main" id="{DD0E3011-4D31-B008-3DFE-4AB38627DBE7}"/>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9" name="CuadroTexto 8">
            <a:extLst>
              <a:ext uri="{FF2B5EF4-FFF2-40B4-BE49-F238E27FC236}">
                <a16:creationId xmlns:a16="http://schemas.microsoft.com/office/drawing/2014/main" id="{2B0C1DE5-FFE9-4426-A0C0-8BC56686646E}"/>
              </a:ext>
            </a:extLst>
          </p:cNvPr>
          <p:cNvSpPr txBox="1"/>
          <p:nvPr/>
        </p:nvSpPr>
        <p:spPr>
          <a:xfrm>
            <a:off x="1723525" y="1226494"/>
            <a:ext cx="3382395" cy="345607"/>
          </a:xfrm>
          <a:prstGeom prst="rect">
            <a:avLst/>
          </a:prstGeom>
          <a:noFill/>
        </p:spPr>
        <p:txBody>
          <a:bodyPr wrap="square">
            <a:spAutoFit/>
          </a:bodyPr>
          <a:lstStyle/>
          <a:p>
            <a:pPr algn="ctr">
              <a:lnSpc>
                <a:spcPct val="107000"/>
              </a:lnSpc>
              <a:spcAft>
                <a:spcPts val="800"/>
              </a:spcAft>
            </a:pPr>
            <a:r>
              <a:rPr lang="es-MX" sz="16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R</a:t>
            </a:r>
            <a:r>
              <a:rPr lang="es-GT" sz="16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equisición de Personal </a:t>
            </a:r>
            <a:endParaRPr lang="es-GT" sz="105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64FD9492-FD96-4CD6-A31D-C70755A1467E}"/>
              </a:ext>
            </a:extLst>
          </p:cNvPr>
          <p:cNvSpPr txBox="1"/>
          <p:nvPr/>
        </p:nvSpPr>
        <p:spPr>
          <a:xfrm>
            <a:off x="1746216" y="1968124"/>
            <a:ext cx="6661570" cy="2093650"/>
          </a:xfrm>
          <a:prstGeom prst="rect">
            <a:avLst/>
          </a:prstGeom>
          <a:noFill/>
        </p:spPr>
        <p:txBody>
          <a:bodyPr wrap="square">
            <a:spAutoFit/>
          </a:bodyPr>
          <a:lstStyle/>
          <a:p>
            <a:pPr algn="just">
              <a:lnSpc>
                <a:spcPct val="107000"/>
              </a:lnSpc>
              <a:spcAft>
                <a:spcPts val="800"/>
              </a:spcAft>
            </a:pPr>
            <a:r>
              <a:rPr lang="es-GT" sz="16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Es responsabilidad del jefe de la unidad administrativa completar el formato de Requisición de personal, firmar y sellar el mismo donde corresponde y trasladarlo a la unidad, departamento o dirección de recursos humanos de la institución, para su verificación y aprobación.   </a:t>
            </a:r>
          </a:p>
          <a:p>
            <a:pPr marL="285750" indent="-285750" algn="just">
              <a:lnSpc>
                <a:spcPct val="107000"/>
              </a:lnSpc>
              <a:spcAft>
                <a:spcPts val="800"/>
              </a:spcAft>
              <a:buFont typeface="Arial" panose="020B0604020202020204" pitchFamily="34" charset="0"/>
              <a:buChar char="•"/>
            </a:pPr>
            <a:r>
              <a:rPr lang="es-GT" sz="12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Formato a utilizar debe ser el autorizado por la Oficina Nacional de Servicio Civil. </a:t>
            </a:r>
            <a:endParaRPr lang="es-GT" sz="12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br>
              <a:rPr lang="es-GT" sz="1800" dirty="0">
                <a:solidFill>
                  <a:srgbClr val="002060"/>
                </a:solidFill>
                <a:effectLst/>
                <a:latin typeface="Montserrat" panose="00000500000000000000" pitchFamily="2" charset="0"/>
                <a:ea typeface="Calibri" panose="020F0502020204030204" pitchFamily="34" charset="0"/>
                <a:cs typeface="Times New Roman" panose="02020603050405020304" pitchFamily="18" charset="0"/>
              </a:rPr>
            </a:br>
            <a:endParaRPr lang="es-GT" sz="16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65CB1724-FA12-41ED-A7AD-968CDEEEF5C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622437" y="1303258"/>
            <a:ext cx="896620" cy="896620"/>
          </a:xfrm>
          <a:prstGeom prst="rect">
            <a:avLst/>
          </a:prstGeom>
        </p:spPr>
      </p:pic>
      <p:sp>
        <p:nvSpPr>
          <p:cNvPr id="17" name="CuadroTexto 16">
            <a:extLst>
              <a:ext uri="{FF2B5EF4-FFF2-40B4-BE49-F238E27FC236}">
                <a16:creationId xmlns:a16="http://schemas.microsoft.com/office/drawing/2014/main" id="{925C75AC-B91F-4032-8F9A-35F18AF9C376}"/>
              </a:ext>
            </a:extLst>
          </p:cNvPr>
          <p:cNvSpPr txBox="1"/>
          <p:nvPr/>
        </p:nvSpPr>
        <p:spPr>
          <a:xfrm>
            <a:off x="1830280" y="3798050"/>
            <a:ext cx="8814046" cy="1265475"/>
          </a:xfrm>
          <a:prstGeom prst="rect">
            <a:avLst/>
          </a:prstGeom>
          <a:noFill/>
        </p:spPr>
        <p:txBody>
          <a:bodyPr wrap="square">
            <a:spAutoFit/>
          </a:bodyPr>
          <a:lstStyle/>
          <a:p>
            <a:pPr algn="ctr">
              <a:lnSpc>
                <a:spcPct val="107000"/>
              </a:lnSpc>
              <a:spcAft>
                <a:spcPts val="800"/>
              </a:spcAft>
            </a:pPr>
            <a:r>
              <a:rPr lang="es-GT" b="1"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t>Por lo que debe tomar en cuenta las siguientes indicaciones en el llenado del formato de requisición de personal, tal como se establece en responsabilidades en numeral 1.1.5: </a:t>
            </a:r>
            <a:br>
              <a:rPr lang="es-GT" b="1"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br>
            <a:endParaRPr lang="es-GT" b="1" dirty="0">
              <a:effectLst/>
              <a:latin typeface="Book Antiqua" panose="02040602050305030304" pitchFamily="18" charset="0"/>
              <a:ea typeface="Calibri" panose="020F0502020204030204" pitchFamily="34" charset="0"/>
              <a:cs typeface="Times New Roman" panose="02020603050405020304" pitchFamily="18" charset="0"/>
            </a:endParaRPr>
          </a:p>
        </p:txBody>
      </p:sp>
      <p:grpSp>
        <p:nvGrpSpPr>
          <p:cNvPr id="18" name="Grupo 17">
            <a:extLst>
              <a:ext uri="{FF2B5EF4-FFF2-40B4-BE49-F238E27FC236}">
                <a16:creationId xmlns:a16="http://schemas.microsoft.com/office/drawing/2014/main" id="{05EE2B73-BCBF-4596-A074-553F4168A388}"/>
              </a:ext>
            </a:extLst>
          </p:cNvPr>
          <p:cNvGrpSpPr/>
          <p:nvPr/>
        </p:nvGrpSpPr>
        <p:grpSpPr>
          <a:xfrm>
            <a:off x="9733708" y="-98035"/>
            <a:ext cx="1420586" cy="1539068"/>
            <a:chOff x="10629901" y="-179614"/>
            <a:chExt cx="1420586" cy="1539068"/>
          </a:xfrm>
        </p:grpSpPr>
        <p:sp>
          <p:nvSpPr>
            <p:cNvPr id="19" name="Rectángulo 18">
              <a:extLst>
                <a:ext uri="{FF2B5EF4-FFF2-40B4-BE49-F238E27FC236}">
                  <a16:creationId xmlns:a16="http://schemas.microsoft.com/office/drawing/2014/main" id="{23287919-A78F-411A-97C8-044697E21CA4}"/>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Imagen 19">
              <a:extLst>
                <a:ext uri="{FF2B5EF4-FFF2-40B4-BE49-F238E27FC236}">
                  <a16:creationId xmlns:a16="http://schemas.microsoft.com/office/drawing/2014/main" id="{7A6D0953-2F2E-4CF6-A600-D7DA820D43CA}"/>
                </a:ext>
              </a:extLst>
            </p:cNvPr>
            <p:cNvPicPr>
              <a:picLocks noChangeAspect="1"/>
            </p:cNvPicPr>
            <p:nvPr/>
          </p:nvPicPr>
          <p:blipFill>
            <a:blip r:embed="rId3"/>
            <a:stretch>
              <a:fillRect/>
            </a:stretch>
          </p:blipFill>
          <p:spPr>
            <a:xfrm>
              <a:off x="10959144" y="357362"/>
              <a:ext cx="762100" cy="765517"/>
            </a:xfrm>
            <a:prstGeom prst="rect">
              <a:avLst/>
            </a:prstGeom>
          </p:spPr>
        </p:pic>
      </p:grpSp>
      <p:sp>
        <p:nvSpPr>
          <p:cNvPr id="21" name="Hexágono 20">
            <a:extLst>
              <a:ext uri="{FF2B5EF4-FFF2-40B4-BE49-F238E27FC236}">
                <a16:creationId xmlns:a16="http://schemas.microsoft.com/office/drawing/2014/main" id="{2C1FAD5D-9E7A-4E5F-B978-CEFD29676DCC}"/>
              </a:ext>
            </a:extLst>
          </p:cNvPr>
          <p:cNvSpPr/>
          <p:nvPr/>
        </p:nvSpPr>
        <p:spPr>
          <a:xfrm>
            <a:off x="1064465" y="917242"/>
            <a:ext cx="1138555" cy="931545"/>
          </a:xfrm>
          <a:prstGeom prst="hexag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PASO</a:t>
            </a:r>
            <a:r>
              <a:rPr lang="es-GT" sz="1600" b="1" dirty="0">
                <a:latin typeface="Book Antiqua" panose="02040602050305030304" pitchFamily="18" charset="0"/>
                <a:ea typeface="Calibri" panose="020F0502020204030204" pitchFamily="34" charset="0"/>
                <a:cs typeface="Times New Roman" panose="02020603050405020304" pitchFamily="18" charset="0"/>
              </a:rPr>
              <a:t> 02</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04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767B4C0A-827A-1836-3CA6-081FAFFDF17B}"/>
              </a:ext>
            </a:extLst>
          </p:cNvPr>
          <p:cNvGrpSpPr/>
          <p:nvPr/>
        </p:nvGrpSpPr>
        <p:grpSpPr>
          <a:xfrm rot="16200000">
            <a:off x="-3484040" y="3375000"/>
            <a:ext cx="7010766" cy="108000"/>
            <a:chOff x="-114000" y="6750000"/>
            <a:chExt cx="12420000" cy="108000"/>
          </a:xfrm>
        </p:grpSpPr>
        <p:sp>
          <p:nvSpPr>
            <p:cNvPr id="9" name="Rectángulo 8">
              <a:extLst>
                <a:ext uri="{FF2B5EF4-FFF2-40B4-BE49-F238E27FC236}">
                  <a16:creationId xmlns:a16="http://schemas.microsoft.com/office/drawing/2014/main" id="{99BDF023-8467-8641-723C-033AFBA2944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Rectángulo 9">
              <a:extLst>
                <a:ext uri="{FF2B5EF4-FFF2-40B4-BE49-F238E27FC236}">
                  <a16:creationId xmlns:a16="http://schemas.microsoft.com/office/drawing/2014/main" id="{88FFB5E1-A7B5-7622-DC56-8C9B61BF9B8F}"/>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Rectángulo 10">
              <a:extLst>
                <a:ext uri="{FF2B5EF4-FFF2-40B4-BE49-F238E27FC236}">
                  <a16:creationId xmlns:a16="http://schemas.microsoft.com/office/drawing/2014/main" id="{13BCD01E-7C27-CA16-3DF5-6F613C714263}"/>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grpSp>
        <p:nvGrpSpPr>
          <p:cNvPr id="16" name="Grupo 15">
            <a:extLst>
              <a:ext uri="{FF2B5EF4-FFF2-40B4-BE49-F238E27FC236}">
                <a16:creationId xmlns:a16="http://schemas.microsoft.com/office/drawing/2014/main" id="{DD8A1105-6D51-C20F-0511-50945A39BFBD}"/>
              </a:ext>
            </a:extLst>
          </p:cNvPr>
          <p:cNvGrpSpPr/>
          <p:nvPr/>
        </p:nvGrpSpPr>
        <p:grpSpPr>
          <a:xfrm>
            <a:off x="10499269" y="-277588"/>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20" name="Imagen 19">
            <a:extLst>
              <a:ext uri="{FF2B5EF4-FFF2-40B4-BE49-F238E27FC236}">
                <a16:creationId xmlns:a16="http://schemas.microsoft.com/office/drawing/2014/main" id="{29161B99-9E91-4D09-8DC8-554C7EEBA47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025" y="748116"/>
            <a:ext cx="3028408" cy="5092805"/>
          </a:xfrm>
          <a:prstGeom prst="rect">
            <a:avLst/>
          </a:prstGeom>
          <a:noFill/>
          <a:ln w="12700">
            <a:solidFill>
              <a:srgbClr val="002060"/>
            </a:solidFill>
          </a:ln>
        </p:spPr>
      </p:pic>
      <p:sp>
        <p:nvSpPr>
          <p:cNvPr id="21" name="Rectángulo 20">
            <a:extLst>
              <a:ext uri="{FF2B5EF4-FFF2-40B4-BE49-F238E27FC236}">
                <a16:creationId xmlns:a16="http://schemas.microsoft.com/office/drawing/2014/main" id="{ABCF2070-ABC8-41E6-B420-39C8CB0D1AA7}"/>
              </a:ext>
            </a:extLst>
          </p:cNvPr>
          <p:cNvSpPr/>
          <p:nvPr/>
        </p:nvSpPr>
        <p:spPr>
          <a:xfrm>
            <a:off x="4528517" y="1261480"/>
            <a:ext cx="5591674" cy="6058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lgn="just">
              <a:buFont typeface="Arial" panose="020B0604020202020204" pitchFamily="34" charset="0"/>
              <a:buChar char="•"/>
            </a:pPr>
            <a:r>
              <a:rPr lang="es-MX" sz="1200" dirty="0">
                <a:solidFill>
                  <a:srgbClr val="002060"/>
                </a:solidFill>
                <a:latin typeface="Book Antiqua" panose="02040602050305030304" pitchFamily="18" charset="0"/>
              </a:rPr>
              <a:t>Requisitos de preparación académica, adiestramiento especifico y experiencia laboral, sean los legalmente establecidos en la </a:t>
            </a:r>
            <a:r>
              <a:rPr lang="es-GT" sz="1200" dirty="0">
                <a:solidFill>
                  <a:srgbClr val="002060"/>
                </a:solidFill>
                <a:latin typeface="Book Antiqua" panose="02040602050305030304" pitchFamily="18" charset="0"/>
              </a:rPr>
              <a:t>Resolución D-97-89.</a:t>
            </a:r>
            <a:endParaRPr lang="es-GT" sz="1200" dirty="0">
              <a:latin typeface="Book Antiqua" panose="02040602050305030304" pitchFamily="18" charset="0"/>
            </a:endParaRPr>
          </a:p>
        </p:txBody>
      </p:sp>
      <p:sp>
        <p:nvSpPr>
          <p:cNvPr id="24" name="Rectángulo 23">
            <a:extLst>
              <a:ext uri="{FF2B5EF4-FFF2-40B4-BE49-F238E27FC236}">
                <a16:creationId xmlns:a16="http://schemas.microsoft.com/office/drawing/2014/main" id="{B2563ADD-62AB-475F-87F4-2D345E8991E0}"/>
              </a:ext>
            </a:extLst>
          </p:cNvPr>
          <p:cNvSpPr/>
          <p:nvPr/>
        </p:nvSpPr>
        <p:spPr>
          <a:xfrm>
            <a:off x="4528517" y="2002047"/>
            <a:ext cx="5591674" cy="6058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lgn="just">
              <a:buFont typeface="Arial" panose="020B0604020202020204" pitchFamily="34" charset="0"/>
              <a:buChar char="•"/>
            </a:pPr>
            <a:r>
              <a:rPr lang="es-MX" sz="1200" dirty="0">
                <a:solidFill>
                  <a:srgbClr val="002060"/>
                </a:solidFill>
                <a:latin typeface="Book Antiqua" panose="02040602050305030304" pitchFamily="18" charset="0"/>
              </a:rPr>
              <a:t>R</a:t>
            </a:r>
            <a:r>
              <a:rPr lang="es-GT" sz="1200" dirty="0">
                <a:solidFill>
                  <a:srgbClr val="002060"/>
                </a:solidFill>
                <a:latin typeface="Book Antiqua" panose="02040602050305030304" pitchFamily="18" charset="0"/>
              </a:rPr>
              <a:t>equisitos específicos, se encuentre apegado con lo establecido en el manual de funciones, descriptor de puestos o como se el denomine en la institución. </a:t>
            </a:r>
          </a:p>
        </p:txBody>
      </p:sp>
      <p:sp>
        <p:nvSpPr>
          <p:cNvPr id="26" name="Rectángulo 25">
            <a:extLst>
              <a:ext uri="{FF2B5EF4-FFF2-40B4-BE49-F238E27FC236}">
                <a16:creationId xmlns:a16="http://schemas.microsoft.com/office/drawing/2014/main" id="{0D4394BE-4D64-464D-B37D-E613A49B2EB5}"/>
              </a:ext>
            </a:extLst>
          </p:cNvPr>
          <p:cNvSpPr/>
          <p:nvPr/>
        </p:nvSpPr>
        <p:spPr>
          <a:xfrm>
            <a:off x="4543313" y="2887979"/>
            <a:ext cx="5591674" cy="1362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lgn="just">
              <a:buFont typeface="Arial" panose="020B0604020202020204" pitchFamily="34" charset="0"/>
              <a:buChar char="•"/>
            </a:pPr>
            <a:r>
              <a:rPr lang="es-MX" sz="1200" dirty="0">
                <a:solidFill>
                  <a:srgbClr val="002060"/>
                </a:solidFill>
                <a:latin typeface="Book Antiqua" panose="02040602050305030304" pitchFamily="18" charset="0"/>
              </a:rPr>
              <a:t>Capacitación relacionada con la especialidad, este estrictamente relacionado a la especialidad y funciones del puesto.</a:t>
            </a:r>
          </a:p>
          <a:p>
            <a:pPr marL="171450" indent="-171450" algn="just">
              <a:buFont typeface="Arial" panose="020B0604020202020204" pitchFamily="34" charset="0"/>
              <a:buChar char="•"/>
            </a:pPr>
            <a:endParaRPr lang="es-MX" sz="1200" dirty="0">
              <a:solidFill>
                <a:srgbClr val="002060"/>
              </a:solidFill>
              <a:latin typeface="Book Antiqua" panose="02040602050305030304" pitchFamily="18" charset="0"/>
            </a:endParaRPr>
          </a:p>
          <a:p>
            <a:pPr marL="171450" indent="-171450" algn="just">
              <a:buFont typeface="Arial" panose="020B0604020202020204" pitchFamily="34" charset="0"/>
              <a:buChar char="•"/>
            </a:pPr>
            <a:r>
              <a:rPr lang="es-MX" sz="1200" dirty="0">
                <a:solidFill>
                  <a:srgbClr val="002060"/>
                </a:solidFill>
                <a:latin typeface="Book Antiqua" panose="02040602050305030304" pitchFamily="18" charset="0"/>
              </a:rPr>
              <a:t>Capacitaciones adicionales, debe consignarlas y seguidamente escribir la palabra “De preferencia” entre paréntesis. Si en dicho manual no se encuentra descrita ninguna capacitación debe colocar la palabra “no aplica”.</a:t>
            </a:r>
          </a:p>
        </p:txBody>
      </p:sp>
    </p:spTree>
    <p:extLst>
      <p:ext uri="{BB962C8B-B14F-4D97-AF65-F5344CB8AC3E}">
        <p14:creationId xmlns:p14="http://schemas.microsoft.com/office/powerpoint/2010/main" val="156259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DD8A1105-6D51-C20F-0511-50945A39BFBD}"/>
              </a:ext>
            </a:extLst>
          </p:cNvPr>
          <p:cNvGrpSpPr/>
          <p:nvPr/>
        </p:nvGrpSpPr>
        <p:grpSpPr>
          <a:xfrm>
            <a:off x="10499269" y="-277588"/>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28" name="Imagen 27">
            <a:extLst>
              <a:ext uri="{FF2B5EF4-FFF2-40B4-BE49-F238E27FC236}">
                <a16:creationId xmlns:a16="http://schemas.microsoft.com/office/drawing/2014/main" id="{53602A3A-5871-29AF-B8DD-B3B45BCEF073}"/>
              </a:ext>
            </a:extLst>
          </p:cNvPr>
          <p:cNvPicPr>
            <a:picLocks noChangeAspect="1"/>
          </p:cNvPicPr>
          <p:nvPr/>
        </p:nvPicPr>
        <p:blipFill>
          <a:blip r:embed="rId3"/>
          <a:stretch>
            <a:fillRect/>
          </a:stretch>
        </p:blipFill>
        <p:spPr>
          <a:xfrm>
            <a:off x="3206058" y="2090578"/>
            <a:ext cx="559885" cy="536227"/>
          </a:xfrm>
          <a:prstGeom prst="rect">
            <a:avLst/>
          </a:prstGeom>
        </p:spPr>
      </p:pic>
      <p:pic>
        <p:nvPicPr>
          <p:cNvPr id="29" name="Imagen 28">
            <a:extLst>
              <a:ext uri="{FF2B5EF4-FFF2-40B4-BE49-F238E27FC236}">
                <a16:creationId xmlns:a16="http://schemas.microsoft.com/office/drawing/2014/main" id="{A499A8D5-DB44-2711-D5B7-AA49C0EDAA90}"/>
              </a:ext>
            </a:extLst>
          </p:cNvPr>
          <p:cNvPicPr>
            <a:picLocks noChangeAspect="1"/>
          </p:cNvPicPr>
          <p:nvPr/>
        </p:nvPicPr>
        <p:blipFill>
          <a:blip r:embed="rId4"/>
          <a:stretch>
            <a:fillRect/>
          </a:stretch>
        </p:blipFill>
        <p:spPr>
          <a:xfrm>
            <a:off x="3162687" y="3431501"/>
            <a:ext cx="646627" cy="630855"/>
          </a:xfrm>
          <a:prstGeom prst="rect">
            <a:avLst/>
          </a:prstGeom>
        </p:spPr>
      </p:pic>
      <p:grpSp>
        <p:nvGrpSpPr>
          <p:cNvPr id="41" name="Grupo 40">
            <a:extLst>
              <a:ext uri="{FF2B5EF4-FFF2-40B4-BE49-F238E27FC236}">
                <a16:creationId xmlns:a16="http://schemas.microsoft.com/office/drawing/2014/main" id="{D9390A7B-38F7-0B9A-0936-E43C4A5543F9}"/>
              </a:ext>
            </a:extLst>
          </p:cNvPr>
          <p:cNvGrpSpPr/>
          <p:nvPr/>
        </p:nvGrpSpPr>
        <p:grpSpPr>
          <a:xfrm rot="16200000">
            <a:off x="-3484040" y="3375000"/>
            <a:ext cx="7010766" cy="108000"/>
            <a:chOff x="-114000" y="6750000"/>
            <a:chExt cx="12420000" cy="108000"/>
          </a:xfrm>
        </p:grpSpPr>
        <p:sp>
          <p:nvSpPr>
            <p:cNvPr id="42" name="Rectángulo 41">
              <a:extLst>
                <a:ext uri="{FF2B5EF4-FFF2-40B4-BE49-F238E27FC236}">
                  <a16:creationId xmlns:a16="http://schemas.microsoft.com/office/drawing/2014/main" id="{336555A0-A506-BF60-1A87-D1E982AA227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3" name="Rectángulo 42">
              <a:extLst>
                <a:ext uri="{FF2B5EF4-FFF2-40B4-BE49-F238E27FC236}">
                  <a16:creationId xmlns:a16="http://schemas.microsoft.com/office/drawing/2014/main" id="{6888B821-5AB2-26CE-2D37-CF957248ACFD}"/>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4" name="Rectángulo 43">
              <a:extLst>
                <a:ext uri="{FF2B5EF4-FFF2-40B4-BE49-F238E27FC236}">
                  <a16:creationId xmlns:a16="http://schemas.microsoft.com/office/drawing/2014/main" id="{C67EA7C2-E0FB-161C-811D-618A51E16D3B}"/>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27" name="CuadroTexto 26">
            <a:extLst>
              <a:ext uri="{FF2B5EF4-FFF2-40B4-BE49-F238E27FC236}">
                <a16:creationId xmlns:a16="http://schemas.microsoft.com/office/drawing/2014/main" id="{AC90C850-1CAE-4EF1-A89B-D17E84322DB1}"/>
              </a:ext>
            </a:extLst>
          </p:cNvPr>
          <p:cNvSpPr txBox="1"/>
          <p:nvPr/>
        </p:nvSpPr>
        <p:spPr>
          <a:xfrm>
            <a:off x="907282" y="1693897"/>
            <a:ext cx="6230365" cy="1831527"/>
          </a:xfrm>
          <a:prstGeom prst="rect">
            <a:avLst/>
          </a:prstGeom>
          <a:noFill/>
        </p:spPr>
        <p:txBody>
          <a:bodyPr wrap="square">
            <a:spAutoFit/>
          </a:bodyPr>
          <a:lstStyle/>
          <a:p>
            <a:pPr algn="just">
              <a:lnSpc>
                <a:spcPct val="107000"/>
              </a:lnSpc>
              <a:spcAft>
                <a:spcPts val="800"/>
              </a:spcAft>
            </a:pPr>
            <a:r>
              <a:rPr lang="es-GT" sz="1400" dirty="0">
                <a:solidFill>
                  <a:srgbClr val="002060"/>
                </a:solidFill>
                <a:effectLst/>
                <a:latin typeface="Book Antiqua" panose="02040602050305030304" pitchFamily="18" charset="0"/>
                <a:ea typeface="Calibri" panose="020F0502020204030204" pitchFamily="34" charset="0"/>
              </a:rPr>
              <a:t>El procedimiento de convocatoria interna tiene como objetivo promover la carrera administrativa, ofreciendo igualdad de oportunidades de desarrollo profesional, ascenso y/o traslado a los servidores públicos. </a:t>
            </a:r>
          </a:p>
          <a:p>
            <a:pPr algn="just">
              <a:lnSpc>
                <a:spcPct val="107000"/>
              </a:lnSpc>
              <a:spcAft>
                <a:spcPts val="800"/>
              </a:spcAft>
            </a:pPr>
            <a:r>
              <a:rPr lang="es-GT" sz="1400" dirty="0">
                <a:solidFill>
                  <a:srgbClr val="002060"/>
                </a:solidFill>
                <a:effectLst/>
                <a:latin typeface="Book Antiqua" panose="02040602050305030304" pitchFamily="18" charset="0"/>
                <a:ea typeface="Calibri" panose="020F0502020204030204" pitchFamily="34" charset="0"/>
              </a:rPr>
              <a:t>El personal que haya sido contratado a través del servicio exento o en renglones temporales, debido a la naturaleza de su contratación, únicamente pueden participar en convocatorias para candidatos de fuente externa.</a:t>
            </a:r>
            <a:br>
              <a:rPr lang="es-GT" sz="1600"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br>
            <a:endParaRPr lang="es-GT" sz="1600" dirty="0">
              <a:effectLst/>
              <a:latin typeface="Book Antiqua" panose="02040602050305030304" pitchFamily="18" charset="0"/>
              <a:ea typeface="Calibri" panose="020F0502020204030204" pitchFamily="34" charset="0"/>
              <a:cs typeface="Times New Roman" panose="02020603050405020304" pitchFamily="18" charset="0"/>
            </a:endParaRPr>
          </a:p>
        </p:txBody>
      </p:sp>
      <p:pic>
        <p:nvPicPr>
          <p:cNvPr id="32" name="Imagen 31">
            <a:extLst>
              <a:ext uri="{FF2B5EF4-FFF2-40B4-BE49-F238E27FC236}">
                <a16:creationId xmlns:a16="http://schemas.microsoft.com/office/drawing/2014/main" id="{C37DBF30-988D-4869-91F6-99AC60ECA1A3}"/>
              </a:ext>
            </a:extLst>
          </p:cNvPr>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649845" y="1598199"/>
            <a:ext cx="2851150" cy="1927225"/>
          </a:xfrm>
          <a:prstGeom prst="rect">
            <a:avLst/>
          </a:prstGeom>
          <a:ln w="12700">
            <a:solidFill>
              <a:srgbClr val="002060"/>
            </a:solidFill>
          </a:ln>
          <a:effectLst>
            <a:outerShdw blurRad="292100" dist="139700" dir="2700000" algn="tl" rotWithShape="0">
              <a:srgbClr val="333333">
                <a:alpha val="65000"/>
              </a:srgbClr>
            </a:outerShdw>
          </a:effectLst>
        </p:spPr>
      </p:pic>
      <p:pic>
        <p:nvPicPr>
          <p:cNvPr id="33" name="Imagen 32">
            <a:extLst>
              <a:ext uri="{FF2B5EF4-FFF2-40B4-BE49-F238E27FC236}">
                <a16:creationId xmlns:a16="http://schemas.microsoft.com/office/drawing/2014/main" id="{06C6C158-B4B1-4C8F-9D5F-5D15897BD3EB}"/>
              </a:ext>
            </a:extLst>
          </p:cNvPr>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7295197" y="3773619"/>
            <a:ext cx="2280285" cy="845185"/>
          </a:xfrm>
          <a:prstGeom prst="rect">
            <a:avLst/>
          </a:prstGeom>
          <a:ln w="12700">
            <a:solidFill>
              <a:srgbClr val="002060"/>
            </a:solidFill>
          </a:ln>
          <a:effectLst>
            <a:outerShdw blurRad="292100" dist="139700" dir="2700000" algn="tl" rotWithShape="0">
              <a:srgbClr val="333333">
                <a:alpha val="65000"/>
              </a:srgbClr>
            </a:outerShdw>
          </a:effectLst>
        </p:spPr>
      </p:pic>
      <p:pic>
        <p:nvPicPr>
          <p:cNvPr id="37" name="Imagen 36">
            <a:extLst>
              <a:ext uri="{FF2B5EF4-FFF2-40B4-BE49-F238E27FC236}">
                <a16:creationId xmlns:a16="http://schemas.microsoft.com/office/drawing/2014/main" id="{F3A85727-5CC8-4EC3-A491-3A8F83554B1E}"/>
              </a:ext>
            </a:extLst>
          </p:cNvPr>
          <p:cNvPicPr/>
          <p:nvPr/>
        </p:nvPicPr>
        <p:blipFill rotWithShape="1">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r="58386" b="59451"/>
          <a:stretch/>
        </p:blipFill>
        <p:spPr bwMode="auto">
          <a:xfrm>
            <a:off x="8718185" y="4439326"/>
            <a:ext cx="1755140" cy="855345"/>
          </a:xfrm>
          <a:prstGeom prst="rect">
            <a:avLst/>
          </a:prstGeom>
          <a:ln w="12700">
            <a:solidFill>
              <a:srgbClr val="002060"/>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8" name="Imagen 37">
            <a:extLst>
              <a:ext uri="{FF2B5EF4-FFF2-40B4-BE49-F238E27FC236}">
                <a16:creationId xmlns:a16="http://schemas.microsoft.com/office/drawing/2014/main" id="{1536B0EF-3F8D-47BC-AC0E-8646E6797167}"/>
              </a:ext>
            </a:extLst>
          </p:cNvPr>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tretch>
            <a:fillRect/>
          </a:stretch>
        </p:blipFill>
        <p:spPr>
          <a:xfrm>
            <a:off x="10426040" y="5199698"/>
            <a:ext cx="880157" cy="295910"/>
          </a:xfrm>
          <a:prstGeom prst="rect">
            <a:avLst/>
          </a:prstGeom>
          <a:ln w="12700">
            <a:solidFill>
              <a:srgbClr val="002060"/>
            </a:solidFill>
          </a:ln>
          <a:effectLst>
            <a:outerShdw blurRad="292100" dist="139700" dir="2700000" algn="tl" rotWithShape="0">
              <a:srgbClr val="333333">
                <a:alpha val="65000"/>
              </a:srgbClr>
            </a:outerShdw>
          </a:effectLst>
        </p:spPr>
      </p:pic>
      <p:sp>
        <p:nvSpPr>
          <p:cNvPr id="39" name="CuadroTexto 38">
            <a:extLst>
              <a:ext uri="{FF2B5EF4-FFF2-40B4-BE49-F238E27FC236}">
                <a16:creationId xmlns:a16="http://schemas.microsoft.com/office/drawing/2014/main" id="{5F05B071-880C-4D56-9065-DA18A9432842}"/>
              </a:ext>
            </a:extLst>
          </p:cNvPr>
          <p:cNvSpPr txBox="1"/>
          <p:nvPr/>
        </p:nvSpPr>
        <p:spPr>
          <a:xfrm>
            <a:off x="1200245" y="984383"/>
            <a:ext cx="4749328" cy="345607"/>
          </a:xfrm>
          <a:prstGeom prst="rect">
            <a:avLst/>
          </a:prstGeom>
          <a:noFill/>
        </p:spPr>
        <p:txBody>
          <a:bodyPr wrap="square">
            <a:spAutoFit/>
          </a:bodyPr>
          <a:lstStyle/>
          <a:p>
            <a:pPr algn="ctr">
              <a:lnSpc>
                <a:spcPct val="107000"/>
              </a:lnSpc>
              <a:spcAft>
                <a:spcPts val="800"/>
              </a:spcAft>
            </a:pPr>
            <a:r>
              <a:rPr lang="es-MX" sz="16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Publicación de Convocatoria Interna </a:t>
            </a:r>
            <a:endParaRPr lang="es-GT" sz="105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45" name="Hexágono 44">
            <a:extLst>
              <a:ext uri="{FF2B5EF4-FFF2-40B4-BE49-F238E27FC236}">
                <a16:creationId xmlns:a16="http://schemas.microsoft.com/office/drawing/2014/main" id="{8B5CA5E7-D31C-44D5-97A8-CF85C604FAB4}"/>
              </a:ext>
            </a:extLst>
          </p:cNvPr>
          <p:cNvSpPr/>
          <p:nvPr/>
        </p:nvSpPr>
        <p:spPr>
          <a:xfrm>
            <a:off x="630968" y="684628"/>
            <a:ext cx="1138555" cy="931545"/>
          </a:xfrm>
          <a:prstGeom prst="hexag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GT" sz="1600" b="1" dirty="0">
                <a:effectLst/>
                <a:latin typeface="Book Antiqua" panose="02040602050305030304" pitchFamily="18" charset="0"/>
                <a:ea typeface="Calibri" panose="020F0502020204030204" pitchFamily="34" charset="0"/>
                <a:cs typeface="Times New Roman" panose="02020603050405020304" pitchFamily="18" charset="0"/>
              </a:rPr>
              <a:t>PASO</a:t>
            </a:r>
            <a:r>
              <a:rPr lang="es-GT" sz="1600" b="1" dirty="0">
                <a:latin typeface="Book Antiqua" panose="02040602050305030304" pitchFamily="18" charset="0"/>
                <a:ea typeface="Calibri" panose="020F0502020204030204" pitchFamily="34" charset="0"/>
                <a:cs typeface="Times New Roman" panose="02020603050405020304" pitchFamily="18" charset="0"/>
              </a:rPr>
              <a:t> 03</a:t>
            </a:r>
            <a:endParaRPr lang="es-GT" sz="11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46" name="Rectángulo 45">
            <a:extLst>
              <a:ext uri="{FF2B5EF4-FFF2-40B4-BE49-F238E27FC236}">
                <a16:creationId xmlns:a16="http://schemas.microsoft.com/office/drawing/2014/main" id="{7767CEFE-A149-4310-A176-5D7DC94C7686}"/>
              </a:ext>
            </a:extLst>
          </p:cNvPr>
          <p:cNvSpPr/>
          <p:nvPr/>
        </p:nvSpPr>
        <p:spPr>
          <a:xfrm>
            <a:off x="10327640" y="3073400"/>
            <a:ext cx="162560" cy="162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47" name="Rectángulo 46">
            <a:extLst>
              <a:ext uri="{FF2B5EF4-FFF2-40B4-BE49-F238E27FC236}">
                <a16:creationId xmlns:a16="http://schemas.microsoft.com/office/drawing/2014/main" id="{F1495558-E8B7-4EAC-B736-A6013510DAEB}"/>
              </a:ext>
            </a:extLst>
          </p:cNvPr>
          <p:cNvSpPr/>
          <p:nvPr/>
        </p:nvSpPr>
        <p:spPr>
          <a:xfrm>
            <a:off x="10371137" y="5176838"/>
            <a:ext cx="989965" cy="3295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48" name="Rectángulo 47">
            <a:extLst>
              <a:ext uri="{FF2B5EF4-FFF2-40B4-BE49-F238E27FC236}">
                <a16:creationId xmlns:a16="http://schemas.microsoft.com/office/drawing/2014/main" id="{9D706F5C-9BB5-4421-850D-82BA4B6C1D62}"/>
              </a:ext>
            </a:extLst>
          </p:cNvPr>
          <p:cNvSpPr/>
          <p:nvPr/>
        </p:nvSpPr>
        <p:spPr>
          <a:xfrm>
            <a:off x="7351077" y="4358640"/>
            <a:ext cx="629285" cy="213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21" name="CuadroTexto 20">
            <a:extLst>
              <a:ext uri="{FF2B5EF4-FFF2-40B4-BE49-F238E27FC236}">
                <a16:creationId xmlns:a16="http://schemas.microsoft.com/office/drawing/2014/main" id="{6591305A-B841-4EB6-A872-2B40F25ED99A}"/>
              </a:ext>
            </a:extLst>
          </p:cNvPr>
          <p:cNvSpPr txBox="1"/>
          <p:nvPr/>
        </p:nvSpPr>
        <p:spPr>
          <a:xfrm>
            <a:off x="2120855" y="4872259"/>
            <a:ext cx="6037724" cy="1473096"/>
          </a:xfrm>
          <a:prstGeom prst="rect">
            <a:avLst/>
          </a:prstGeom>
          <a:noFill/>
        </p:spPr>
        <p:txBody>
          <a:bodyPr wrap="square">
            <a:spAutoFit/>
          </a:bodyPr>
          <a:lstStyle/>
          <a:p>
            <a:pPr algn="just">
              <a:lnSpc>
                <a:spcPct val="107000"/>
              </a:lnSpc>
              <a:spcAft>
                <a:spcPts val="800"/>
              </a:spcAft>
            </a:pPr>
            <a:r>
              <a:rPr lang="es-GT" sz="1400" dirty="0">
                <a:solidFill>
                  <a:srgbClr val="002060"/>
                </a:solidFill>
                <a:effectLst/>
                <a:latin typeface="Book Antiqua" panose="02040602050305030304" pitchFamily="18" charset="0"/>
                <a:ea typeface="Calibri" panose="020F0502020204030204" pitchFamily="34" charset="0"/>
              </a:rPr>
              <a:t>Se debe consignar lo siguiente:</a:t>
            </a:r>
          </a:p>
          <a:p>
            <a:pPr marL="285750" indent="-285750" algn="just">
              <a:lnSpc>
                <a:spcPct val="107000"/>
              </a:lnSpc>
              <a:spcAft>
                <a:spcPts val="800"/>
              </a:spcAft>
              <a:buFont typeface="Arial" panose="020B0604020202020204" pitchFamily="34" charset="0"/>
              <a:buChar char="•"/>
            </a:pPr>
            <a:r>
              <a:rPr lang="es-GT" sz="14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El total de ingresos mensuales a recibir por concepto base, bonos y complementos que forman parte del salario nominal del puesto;</a:t>
            </a:r>
          </a:p>
          <a:p>
            <a:pPr marL="285750" indent="-285750" algn="just">
              <a:lnSpc>
                <a:spcPct val="107000"/>
              </a:lnSpc>
              <a:spcAft>
                <a:spcPts val="800"/>
              </a:spcAft>
              <a:buFont typeface="Arial" panose="020B0604020202020204" pitchFamily="34" charset="0"/>
              <a:buChar char="•"/>
            </a:pPr>
            <a:r>
              <a:rPr lang="es-GT" sz="1400"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t>Fecha de inicio y finalización de la convocatoria interna</a:t>
            </a:r>
            <a:r>
              <a:rPr lang="es-GT" sz="14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a:t>
            </a:r>
            <a:br>
              <a:rPr lang="es-GT" sz="1600" dirty="0">
                <a:solidFill>
                  <a:srgbClr val="002060"/>
                </a:solidFill>
                <a:effectLst/>
                <a:latin typeface="Book Antiqua" panose="02040602050305030304" pitchFamily="18" charset="0"/>
                <a:ea typeface="Calibri" panose="020F0502020204030204" pitchFamily="34" charset="0"/>
                <a:cs typeface="Times New Roman" panose="02020603050405020304" pitchFamily="18" charset="0"/>
              </a:rPr>
            </a:br>
            <a:endParaRPr lang="es-GT" sz="1600"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48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1268</TotalTime>
  <Words>1734</Words>
  <Application>Microsoft Office PowerPoint</Application>
  <PresentationFormat>Panorámica</PresentationFormat>
  <Paragraphs>113</Paragraphs>
  <Slides>20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Altivo Light</vt:lpstr>
      <vt:lpstr>Arial</vt:lpstr>
      <vt:lpstr>Book Antiqua</vt:lpstr>
      <vt:lpstr>Calibri</vt:lpstr>
      <vt:lpstr>Calibri Light</vt:lpstr>
      <vt:lpstr>Montserrat</vt:lpstr>
      <vt:lpstr>Wingdings</vt:lpstr>
      <vt:lpstr>Tema de Office</vt:lpstr>
      <vt:lpstr>Presentación de PowerPoint</vt:lpstr>
      <vt:lpstr>Presentación de PowerPoint</vt:lpstr>
      <vt:lpstr>PROCESO DE DOTACIÓN DE RECURSOS HUMANOS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Romeo León</dc:creator>
  <cp:lastModifiedBy>Marlen Andrea MAVF. Veliz Florian</cp:lastModifiedBy>
  <cp:revision>61</cp:revision>
  <dcterms:created xsi:type="dcterms:W3CDTF">2020-01-14T01:41:24Z</dcterms:created>
  <dcterms:modified xsi:type="dcterms:W3CDTF">2024-05-15T21:44:15Z</dcterms:modified>
</cp:coreProperties>
</file>